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918400" cy="43891200"/>
  <p:notesSz cx="6858000" cy="9144000"/>
  <p:defaultTextStyle>
    <a:lvl1pPr algn="ctr">
      <a:defRPr sz="3200">
        <a:latin typeface="Times New Roman"/>
        <a:ea typeface="Times New Roman"/>
        <a:cs typeface="Times New Roman"/>
        <a:sym typeface="Times New Roman"/>
      </a:defRPr>
    </a:lvl1pPr>
    <a:lvl2pPr indent="457200" algn="ctr">
      <a:defRPr sz="3200">
        <a:latin typeface="Times New Roman"/>
        <a:ea typeface="Times New Roman"/>
        <a:cs typeface="Times New Roman"/>
        <a:sym typeface="Times New Roman"/>
      </a:defRPr>
    </a:lvl2pPr>
    <a:lvl3pPr indent="914400" algn="ctr">
      <a:defRPr sz="3200">
        <a:latin typeface="Times New Roman"/>
        <a:ea typeface="Times New Roman"/>
        <a:cs typeface="Times New Roman"/>
        <a:sym typeface="Times New Roman"/>
      </a:defRPr>
    </a:lvl3pPr>
    <a:lvl4pPr indent="1371600" algn="ctr">
      <a:defRPr sz="3200">
        <a:latin typeface="Times New Roman"/>
        <a:ea typeface="Times New Roman"/>
        <a:cs typeface="Times New Roman"/>
        <a:sym typeface="Times New Roman"/>
      </a:defRPr>
    </a:lvl4pPr>
    <a:lvl5pPr indent="1828800" algn="ctr">
      <a:defRPr sz="3200">
        <a:latin typeface="Times New Roman"/>
        <a:ea typeface="Times New Roman"/>
        <a:cs typeface="Times New Roman"/>
        <a:sym typeface="Times New Roman"/>
      </a:defRPr>
    </a:lvl5pPr>
    <a:lvl6pPr algn="ctr">
      <a:defRPr sz="3200">
        <a:latin typeface="Times New Roman"/>
        <a:ea typeface="Times New Roman"/>
        <a:cs typeface="Times New Roman"/>
        <a:sym typeface="Times New Roman"/>
      </a:defRPr>
    </a:lvl6pPr>
    <a:lvl7pPr algn="ctr">
      <a:defRPr sz="3200">
        <a:latin typeface="Times New Roman"/>
        <a:ea typeface="Times New Roman"/>
        <a:cs typeface="Times New Roman"/>
        <a:sym typeface="Times New Roman"/>
      </a:defRPr>
    </a:lvl7pPr>
    <a:lvl8pPr algn="ctr">
      <a:defRPr sz="3200">
        <a:latin typeface="Times New Roman"/>
        <a:ea typeface="Times New Roman"/>
        <a:cs typeface="Times New Roman"/>
        <a:sym typeface="Times New Roman"/>
      </a:defRPr>
    </a:lvl8pPr>
    <a:lvl9pPr algn="ctr">
      <a:defRPr sz="3200">
        <a:latin typeface="Times New Roman"/>
        <a:ea typeface="Times New Roman"/>
        <a:cs typeface="Times New Roman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C59B"/>
    <a:srgbClr val="89B3CF"/>
    <a:srgbClr val="8AAFB1"/>
    <a:srgbClr val="84ABC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07" autoAdjust="0"/>
    <p:restoredTop sz="94732"/>
  </p:normalViewPr>
  <p:slideViewPr>
    <p:cSldViewPr snapToGrid="0" snapToObjects="1">
      <p:cViewPr>
        <p:scale>
          <a:sx n="41" d="100"/>
          <a:sy n="41" d="100"/>
        </p:scale>
        <p:origin x="1206" y="-22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23591837" y="39990712"/>
            <a:ext cx="6858001" cy="1345855"/>
          </a:xfrm>
          <a:prstGeom prst="rect">
            <a:avLst/>
          </a:prstGeom>
          <a:ln w="12700">
            <a:miter lim="400000"/>
          </a:ln>
        </p:spPr>
        <p:txBody>
          <a:bodyPr lIns="214211" tIns="214211" rIns="214211" bIns="214211">
            <a:spAutoFit/>
          </a:bodyPr>
          <a:lstStyle>
            <a:lvl1pPr algn="r">
              <a:defRPr sz="6500"/>
            </a:lvl1pPr>
          </a:lstStyle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algn="ctr" defTabSz="4284662">
        <a:defRPr sz="20600">
          <a:latin typeface="Times New Roman"/>
          <a:ea typeface="Times New Roman"/>
          <a:cs typeface="Times New Roman"/>
          <a:sym typeface="Times New Roman"/>
        </a:defRPr>
      </a:lvl1pPr>
      <a:lvl2pPr algn="ctr" defTabSz="4284662">
        <a:defRPr sz="20600">
          <a:latin typeface="Times New Roman"/>
          <a:ea typeface="Times New Roman"/>
          <a:cs typeface="Times New Roman"/>
          <a:sym typeface="Times New Roman"/>
        </a:defRPr>
      </a:lvl2pPr>
      <a:lvl3pPr algn="ctr" defTabSz="4284662">
        <a:defRPr sz="20600">
          <a:latin typeface="Times New Roman"/>
          <a:ea typeface="Times New Roman"/>
          <a:cs typeface="Times New Roman"/>
          <a:sym typeface="Times New Roman"/>
        </a:defRPr>
      </a:lvl3pPr>
      <a:lvl4pPr algn="ctr" defTabSz="4284662">
        <a:defRPr sz="20600">
          <a:latin typeface="Times New Roman"/>
          <a:ea typeface="Times New Roman"/>
          <a:cs typeface="Times New Roman"/>
          <a:sym typeface="Times New Roman"/>
        </a:defRPr>
      </a:lvl4pPr>
      <a:lvl5pPr algn="ctr" defTabSz="4284662">
        <a:defRPr sz="20600">
          <a:latin typeface="Times New Roman"/>
          <a:ea typeface="Times New Roman"/>
          <a:cs typeface="Times New Roman"/>
          <a:sym typeface="Times New Roman"/>
        </a:defRPr>
      </a:lvl5pPr>
      <a:lvl6pPr indent="457200" algn="ctr" defTabSz="4284662">
        <a:defRPr sz="20600">
          <a:latin typeface="Times New Roman"/>
          <a:ea typeface="Times New Roman"/>
          <a:cs typeface="Times New Roman"/>
          <a:sym typeface="Times New Roman"/>
        </a:defRPr>
      </a:lvl6pPr>
      <a:lvl7pPr indent="914400" algn="ctr" defTabSz="4284662">
        <a:defRPr sz="20600">
          <a:latin typeface="Times New Roman"/>
          <a:ea typeface="Times New Roman"/>
          <a:cs typeface="Times New Roman"/>
          <a:sym typeface="Times New Roman"/>
        </a:defRPr>
      </a:lvl7pPr>
      <a:lvl8pPr indent="1371600" algn="ctr" defTabSz="4284662">
        <a:defRPr sz="20600">
          <a:latin typeface="Times New Roman"/>
          <a:ea typeface="Times New Roman"/>
          <a:cs typeface="Times New Roman"/>
          <a:sym typeface="Times New Roman"/>
        </a:defRPr>
      </a:lvl8pPr>
      <a:lvl9pPr indent="1828800" algn="ctr" defTabSz="4284662">
        <a:defRPr sz="20600"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1608137" indent="-1608137" defTabSz="4284662">
        <a:spcBef>
          <a:spcPts val="3600"/>
        </a:spcBef>
        <a:buSzPct val="100000"/>
        <a:buChar char="»"/>
        <a:defRPr sz="15000">
          <a:latin typeface="Times New Roman"/>
          <a:ea typeface="Times New Roman"/>
          <a:cs typeface="Times New Roman"/>
          <a:sym typeface="Times New Roman"/>
        </a:defRPr>
      </a:lvl1pPr>
      <a:lvl2pPr marL="3675486" indent="-1532361" defTabSz="4284662">
        <a:spcBef>
          <a:spcPts val="3600"/>
        </a:spcBef>
        <a:buSzPct val="100000"/>
        <a:buChar char="–"/>
        <a:defRPr sz="15000">
          <a:latin typeface="Times New Roman"/>
          <a:ea typeface="Times New Roman"/>
          <a:cs typeface="Times New Roman"/>
          <a:sym typeface="Times New Roman"/>
        </a:defRPr>
      </a:lvl2pPr>
      <a:lvl3pPr marL="5717664" indent="-1433002" defTabSz="4284662">
        <a:spcBef>
          <a:spcPts val="3600"/>
        </a:spcBef>
        <a:buSzPct val="100000"/>
        <a:buChar char="•"/>
        <a:defRPr sz="15000">
          <a:latin typeface="Times New Roman"/>
          <a:ea typeface="Times New Roman"/>
          <a:cs typeface="Times New Roman"/>
          <a:sym typeface="Times New Roman"/>
        </a:defRPr>
      </a:lvl3pPr>
      <a:lvl4pPr marL="8136140" indent="-1709940" defTabSz="4284662">
        <a:spcBef>
          <a:spcPts val="3600"/>
        </a:spcBef>
        <a:buSzPct val="100000"/>
        <a:buChar char="–"/>
        <a:defRPr sz="15000">
          <a:latin typeface="Times New Roman"/>
          <a:ea typeface="Times New Roman"/>
          <a:cs typeface="Times New Roman"/>
          <a:sym typeface="Times New Roman"/>
        </a:defRPr>
      </a:lvl4pPr>
      <a:lvl5pPr marL="17510655" indent="-8942917" defTabSz="4284662">
        <a:spcBef>
          <a:spcPts val="3600"/>
        </a:spcBef>
        <a:buSzPct val="100000"/>
        <a:buChar char="»"/>
        <a:defRPr sz="15000">
          <a:latin typeface="Times New Roman"/>
          <a:ea typeface="Times New Roman"/>
          <a:cs typeface="Times New Roman"/>
          <a:sym typeface="Times New Roman"/>
        </a:defRPr>
      </a:lvl5pPr>
      <a:lvl6pPr marL="17967855" indent="-8942917" defTabSz="4284662">
        <a:spcBef>
          <a:spcPts val="3600"/>
        </a:spcBef>
        <a:buSzPct val="100000"/>
        <a:buChar char="•"/>
        <a:defRPr sz="15000">
          <a:latin typeface="Times New Roman"/>
          <a:ea typeface="Times New Roman"/>
          <a:cs typeface="Times New Roman"/>
          <a:sym typeface="Times New Roman"/>
        </a:defRPr>
      </a:lvl6pPr>
      <a:lvl7pPr marL="18425055" indent="-8942917" defTabSz="4284662">
        <a:spcBef>
          <a:spcPts val="3600"/>
        </a:spcBef>
        <a:buSzPct val="100000"/>
        <a:buChar char="•"/>
        <a:defRPr sz="15000">
          <a:latin typeface="Times New Roman"/>
          <a:ea typeface="Times New Roman"/>
          <a:cs typeface="Times New Roman"/>
          <a:sym typeface="Times New Roman"/>
        </a:defRPr>
      </a:lvl7pPr>
      <a:lvl8pPr marL="18882255" indent="-8942917" defTabSz="4284662">
        <a:spcBef>
          <a:spcPts val="3600"/>
        </a:spcBef>
        <a:buSzPct val="100000"/>
        <a:buChar char="•"/>
        <a:defRPr sz="15000">
          <a:latin typeface="Times New Roman"/>
          <a:ea typeface="Times New Roman"/>
          <a:cs typeface="Times New Roman"/>
          <a:sym typeface="Times New Roman"/>
        </a:defRPr>
      </a:lvl8pPr>
      <a:lvl9pPr marL="19339455" indent="-8942917" defTabSz="4284662">
        <a:spcBef>
          <a:spcPts val="3600"/>
        </a:spcBef>
        <a:buSzPct val="100000"/>
        <a:buChar char="•"/>
        <a:defRPr sz="15000"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>
        <a:defRPr sz="65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>
        <a:defRPr sz="65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>
        <a:defRPr sz="65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>
        <a:defRPr sz="65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>
        <a:defRPr sz="65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>
        <a:defRPr sz="65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>
        <a:defRPr sz="65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>
        <a:defRPr sz="65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>
        <a:defRPr sz="65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58A17682-3A0F-C241-97FC-565E01D6DC1E}"/>
              </a:ext>
            </a:extLst>
          </p:cNvPr>
          <p:cNvGrpSpPr/>
          <p:nvPr/>
        </p:nvGrpSpPr>
        <p:grpSpPr>
          <a:xfrm>
            <a:off x="514791" y="304941"/>
            <a:ext cx="31319788" cy="43946046"/>
            <a:chOff x="799306" y="625490"/>
            <a:chExt cx="31319788" cy="43946046"/>
          </a:xfrm>
        </p:grpSpPr>
        <p:sp>
          <p:nvSpPr>
            <p:cNvPr id="236" name="Rectangle : coins arrondis 235">
              <a:extLst>
                <a:ext uri="{FF2B5EF4-FFF2-40B4-BE49-F238E27FC236}">
                  <a16:creationId xmlns:a16="http://schemas.microsoft.com/office/drawing/2014/main" id="{F92850A5-B6EC-524E-A61E-699A3BDFF75B}"/>
                </a:ext>
              </a:extLst>
            </p:cNvPr>
            <p:cNvSpPr/>
            <p:nvPr/>
          </p:nvSpPr>
          <p:spPr>
            <a:xfrm>
              <a:off x="4718279" y="20522265"/>
              <a:ext cx="8126712" cy="1673025"/>
            </a:xfrm>
            <a:prstGeom prst="roundRect">
              <a:avLst/>
            </a:prstGeom>
            <a:solidFill>
              <a:srgbClr val="D9C59B">
                <a:alpha val="50196"/>
              </a:srgbClr>
            </a:soli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9504" tIns="59504" rIns="59504" bIns="59504" numCol="1" spcCol="38100" rtlCol="0" anchor="t">
              <a:spAutoFit/>
            </a:bodyPr>
            <a:lstStyle/>
            <a:p>
              <a:pPr marL="0" marR="0" indent="0" algn="ctr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fr-FR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5" name="Rectangle : coins arrondis 234">
              <a:extLst>
                <a:ext uri="{FF2B5EF4-FFF2-40B4-BE49-F238E27FC236}">
                  <a16:creationId xmlns:a16="http://schemas.microsoft.com/office/drawing/2014/main" id="{5D31C5CD-5DE0-D041-ADB8-517CC31C70AD}"/>
                </a:ext>
              </a:extLst>
            </p:cNvPr>
            <p:cNvSpPr/>
            <p:nvPr/>
          </p:nvSpPr>
          <p:spPr>
            <a:xfrm>
              <a:off x="19035657" y="13592575"/>
              <a:ext cx="10779266" cy="1495269"/>
            </a:xfrm>
            <a:prstGeom prst="roundRect">
              <a:avLst/>
            </a:prstGeom>
            <a:solidFill>
              <a:srgbClr val="89B3CF">
                <a:alpha val="50196"/>
              </a:srgbClr>
            </a:soli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9504" tIns="59504" rIns="59504" bIns="59504" numCol="1" spcCol="38100" rtlCol="0" anchor="t">
              <a:spAutoFit/>
            </a:bodyPr>
            <a:lstStyle/>
            <a:p>
              <a:pPr marL="0" marR="0" indent="0" algn="ctr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fr-FR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" name="Rectangle : coins arrondis 6">
              <a:extLst>
                <a:ext uri="{FF2B5EF4-FFF2-40B4-BE49-F238E27FC236}">
                  <a16:creationId xmlns:a16="http://schemas.microsoft.com/office/drawing/2014/main" id="{8BF99AE3-7F2A-DF4F-BAE8-E08802C996BE}"/>
                </a:ext>
              </a:extLst>
            </p:cNvPr>
            <p:cNvSpPr/>
            <p:nvPr/>
          </p:nvSpPr>
          <p:spPr>
            <a:xfrm>
              <a:off x="4684602" y="2197141"/>
              <a:ext cx="9496620" cy="2124000"/>
            </a:xfrm>
            <a:prstGeom prst="roundRect">
              <a:avLst/>
            </a:prstGeom>
            <a:solidFill>
              <a:srgbClr val="8AAFB1">
                <a:alpha val="50196"/>
              </a:srgbClr>
            </a:soli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9504" tIns="59504" rIns="59504" bIns="59504" numCol="1" spcCol="38100" rtlCol="0" anchor="t">
              <a:spAutoFit/>
            </a:bodyPr>
            <a:lstStyle/>
            <a:p>
              <a:pPr marL="0" marR="0" indent="0" algn="ctr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fr-FR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" name="Rectangle : coins arrondis 2">
              <a:extLst>
                <a:ext uri="{FF2B5EF4-FFF2-40B4-BE49-F238E27FC236}">
                  <a16:creationId xmlns:a16="http://schemas.microsoft.com/office/drawing/2014/main" id="{984F6540-4468-714B-8A10-6323C3FB7101}"/>
                </a:ext>
              </a:extLst>
            </p:cNvPr>
            <p:cNvSpPr/>
            <p:nvPr/>
          </p:nvSpPr>
          <p:spPr>
            <a:xfrm>
              <a:off x="1388585" y="1948845"/>
              <a:ext cx="14786100" cy="17376413"/>
            </a:xfrm>
            <a:prstGeom prst="roundRect">
              <a:avLst/>
            </a:prstGeom>
            <a:noFill/>
            <a:ln w="76200" cap="flat">
              <a:solidFill>
                <a:srgbClr val="8AAFB1"/>
              </a:solidFill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9504" tIns="59504" rIns="59504" bIns="59504" numCol="1" spcCol="38100" rtlCol="0" anchor="t">
              <a:spAutoFit/>
            </a:bodyPr>
            <a:lstStyle/>
            <a:p>
              <a:pPr marL="0" marR="0" indent="0" algn="ctr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fr-FR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2" name="Image 1">
              <a:extLst>
                <a:ext uri="{FF2B5EF4-FFF2-40B4-BE49-F238E27FC236}">
                  <a16:creationId xmlns:a16="http://schemas.microsoft.com/office/drawing/2014/main" id="{D8963E4D-DCB3-C140-B3DD-4703B6212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884838" y="2087245"/>
              <a:ext cx="12730573" cy="9901556"/>
            </a:xfrm>
            <a:prstGeom prst="rect">
              <a:avLst/>
            </a:prstGeom>
          </p:spPr>
        </p:pic>
        <p:sp>
          <p:nvSpPr>
            <p:cNvPr id="9" name="Shape 9"/>
            <p:cNvSpPr/>
            <p:nvPr/>
          </p:nvSpPr>
          <p:spPr>
            <a:xfrm>
              <a:off x="799306" y="625490"/>
              <a:ext cx="31319788" cy="360363"/>
            </a:xfrm>
            <a:prstGeom prst="rect">
              <a:avLst/>
            </a:prstGeom>
            <a:solidFill>
              <a:srgbClr val="8AAFB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1800"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10323512" y="2727325"/>
              <a:ext cx="120235" cy="57157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9504" tIns="59504" rIns="59504" bIns="59504">
              <a:spAutoFit/>
            </a:bodyPr>
            <a:lstStyle/>
            <a:p>
              <a:pPr lvl="0" algn="l">
                <a:defRPr sz="1800"/>
              </a:pPr>
              <a:endParaRPr sz="4400" baseline="30000" dirty="0"/>
            </a:p>
          </p:txBody>
        </p:sp>
        <p:pic>
          <p:nvPicPr>
            <p:cNvPr id="13" name="LOGO_G.pdf" descr="LOGO_G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6926347" y="4588177"/>
              <a:ext cx="2593145" cy="20451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4" name="Shape 34"/>
            <p:cNvSpPr/>
            <p:nvPr/>
          </p:nvSpPr>
          <p:spPr>
            <a:xfrm>
              <a:off x="1749736" y="38357390"/>
              <a:ext cx="19447719" cy="621414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9504" tIns="59504" rIns="59504" bIns="59504">
              <a:spAutoFit/>
            </a:bodyPr>
            <a:lstStyle/>
            <a:p>
              <a:pPr lvl="1" algn="l">
                <a:defRPr sz="1800"/>
              </a:pPr>
              <a:r>
                <a:rPr lang="de-de" sz="4800" dirty="0">
                  <a:latin typeface="+mj-lt"/>
                </a:rPr>
                <a:t>Quellenangaben</a:t>
              </a:r>
            </a:p>
            <a:p>
              <a:pPr lvl="1" algn="l">
                <a:defRPr sz="1800"/>
              </a:pPr>
              <a:r>
                <a:rPr lang="de-de" sz="1800" dirty="0"/>
                <a:t>1: </a:t>
              </a:r>
              <a:r>
                <a:rPr lang="de-de" sz="1800" dirty="0" err="1"/>
                <a:t>Wittchen</a:t>
              </a:r>
              <a:r>
                <a:rPr lang="de-de" sz="1800" dirty="0"/>
                <a:t> H.U., Jacobi F., Rehm J., </a:t>
              </a:r>
              <a:r>
                <a:rPr lang="de-de" sz="1800" dirty="0" err="1"/>
                <a:t>Gustavsson</a:t>
              </a:r>
              <a:r>
                <a:rPr lang="de-de" sz="1800" dirty="0"/>
                <a:t> A., Svensson M., Jönsson B., </a:t>
              </a:r>
              <a:r>
                <a:rPr lang="de-de" sz="1800" dirty="0" err="1"/>
                <a:t>Olesen</a:t>
              </a:r>
              <a:r>
                <a:rPr lang="de-de" sz="1800" dirty="0"/>
                <a:t> J., </a:t>
              </a:r>
              <a:r>
                <a:rPr lang="de-de" sz="1800" dirty="0" err="1"/>
                <a:t>Allgulander</a:t>
              </a:r>
              <a:r>
                <a:rPr lang="de-de" sz="1800" dirty="0"/>
                <a:t> C., Alonso J., </a:t>
              </a:r>
              <a:r>
                <a:rPr lang="de-de" sz="1800" dirty="0" err="1"/>
                <a:t>Faravelli</a:t>
              </a:r>
              <a:r>
                <a:rPr lang="de-de" sz="1800" dirty="0"/>
                <a:t> C., </a:t>
              </a:r>
              <a:r>
                <a:rPr lang="de-de" sz="1800" dirty="0" err="1"/>
                <a:t>Fratiglioni</a:t>
              </a:r>
              <a:r>
                <a:rPr lang="de-de" sz="1800" dirty="0"/>
                <a:t> L., </a:t>
              </a:r>
              <a:r>
                <a:rPr lang="de-de" sz="1800" dirty="0" err="1"/>
                <a:t>Jennum</a:t>
              </a:r>
              <a:r>
                <a:rPr lang="de-de" sz="1800" dirty="0"/>
                <a:t> P., Lieb R., </a:t>
              </a:r>
            </a:p>
            <a:p>
              <a:pPr lvl="1" algn="l">
                <a:defRPr sz="1800"/>
              </a:pPr>
              <a:r>
                <a:rPr lang="de-de" sz="1800" dirty="0" err="1"/>
                <a:t>Maercker</a:t>
              </a:r>
              <a:r>
                <a:rPr lang="de-de" sz="1800" dirty="0"/>
                <a:t> A., van Os J., </a:t>
              </a:r>
              <a:r>
                <a:rPr lang="de-de" sz="1800" dirty="0" err="1"/>
                <a:t>Preisig</a:t>
              </a:r>
              <a:r>
                <a:rPr lang="de-de" sz="1800" dirty="0"/>
                <a:t> M., Salvador-</a:t>
              </a:r>
              <a:r>
                <a:rPr lang="de-de" sz="1800" dirty="0" err="1"/>
                <a:t>Carulla</a:t>
              </a:r>
              <a:r>
                <a:rPr lang="de-de" sz="1800" dirty="0"/>
                <a:t> L., Simon R., Steinhausen H.C. (2011) The </a:t>
              </a:r>
              <a:r>
                <a:rPr lang="de-de" sz="1800" dirty="0" err="1"/>
                <a:t>size</a:t>
              </a:r>
              <a:r>
                <a:rPr lang="de-de" sz="1800" dirty="0"/>
                <a:t> </a:t>
              </a:r>
              <a:r>
                <a:rPr lang="de-de" sz="1800" dirty="0" err="1"/>
                <a:t>and</a:t>
              </a:r>
              <a:r>
                <a:rPr lang="de-de" sz="1800" dirty="0"/>
                <a:t> </a:t>
              </a:r>
              <a:r>
                <a:rPr lang="de-de" sz="1800" dirty="0" err="1"/>
                <a:t>burden</a:t>
              </a:r>
              <a:r>
                <a:rPr lang="de-de" sz="1800" dirty="0"/>
                <a:t> </a:t>
              </a:r>
              <a:r>
                <a:rPr lang="de-de" sz="1800" dirty="0" err="1"/>
                <a:t>of</a:t>
              </a:r>
              <a:r>
                <a:rPr lang="de-de" sz="1800" dirty="0"/>
                <a:t> mental </a:t>
              </a:r>
              <a:r>
                <a:rPr lang="de-de" sz="1800" dirty="0" err="1"/>
                <a:t>disorders</a:t>
              </a:r>
              <a:r>
                <a:rPr lang="de-de" sz="1800" dirty="0"/>
                <a:t> </a:t>
              </a:r>
              <a:r>
                <a:rPr lang="de-de" sz="1800" dirty="0" err="1"/>
                <a:t>and</a:t>
              </a:r>
              <a:r>
                <a:rPr lang="de-de" sz="1800" dirty="0"/>
                <a:t> </a:t>
              </a:r>
              <a:r>
                <a:rPr lang="de-de" sz="1800" dirty="0" err="1"/>
                <a:t>other</a:t>
              </a:r>
              <a:r>
                <a:rPr lang="de-de" sz="1800" dirty="0"/>
                <a:t> </a:t>
              </a:r>
              <a:r>
                <a:rPr lang="de-de" sz="1800" dirty="0" err="1"/>
                <a:t>disorders</a:t>
              </a:r>
              <a:r>
                <a:rPr lang="de-de" sz="1800" dirty="0"/>
                <a:t> </a:t>
              </a:r>
              <a:r>
                <a:rPr lang="de-de" sz="1800" dirty="0" err="1"/>
                <a:t>of</a:t>
              </a:r>
              <a:r>
                <a:rPr lang="de-de" sz="1800" dirty="0"/>
                <a:t> </a:t>
              </a:r>
              <a:r>
                <a:rPr lang="de-de" sz="1800" dirty="0" err="1"/>
                <a:t>the</a:t>
              </a:r>
              <a:r>
                <a:rPr lang="de-de" sz="1800" dirty="0"/>
                <a:t> </a:t>
              </a:r>
              <a:r>
                <a:rPr lang="de-de" sz="1800" dirty="0" err="1"/>
                <a:t>brain</a:t>
              </a:r>
              <a:r>
                <a:rPr lang="de-de" sz="1800" dirty="0"/>
                <a:t> in </a:t>
              </a:r>
            </a:p>
            <a:p>
              <a:pPr lvl="1" algn="l">
                <a:defRPr sz="1800"/>
              </a:pPr>
              <a:r>
                <a:rPr lang="de-de" sz="1800" dirty="0"/>
                <a:t>Europe 2010. </a:t>
              </a:r>
              <a:r>
                <a:rPr lang="de-de" sz="1800" i="1" dirty="0"/>
                <a:t>European </a:t>
              </a:r>
              <a:r>
                <a:rPr lang="de-de" sz="1800" i="1" dirty="0" err="1"/>
                <a:t>Neuropsychopharmacology</a:t>
              </a:r>
              <a:r>
                <a:rPr lang="de-de" sz="1800" dirty="0"/>
                <a:t>. </a:t>
              </a:r>
              <a:r>
                <a:rPr lang="de-de" sz="1800" i="1" dirty="0"/>
                <a:t>21</a:t>
              </a:r>
              <a:r>
                <a:rPr lang="de-de" sz="1800" dirty="0"/>
                <a:t>(9), 655-679.</a:t>
              </a:r>
            </a:p>
            <a:p>
              <a:pPr lvl="1" algn="l">
                <a:defRPr sz="1800"/>
              </a:pPr>
              <a:r>
                <a:rPr lang="de-de" sz="1800" dirty="0"/>
                <a:t>2: </a:t>
              </a:r>
              <a:r>
                <a:rPr lang="de-de" sz="1800" dirty="0" err="1"/>
                <a:t>Burman</a:t>
              </a:r>
              <a:r>
                <a:rPr lang="de-de" sz="1800" dirty="0"/>
                <a:t> R, </a:t>
              </a:r>
              <a:r>
                <a:rPr lang="de-de" sz="1800" dirty="0" err="1"/>
                <a:t>Goswami</a:t>
              </a:r>
              <a:r>
                <a:rPr lang="de-de" sz="1800" dirty="0"/>
                <a:t> TG. (2018) A </a:t>
              </a:r>
              <a:r>
                <a:rPr lang="de-de" sz="1800" dirty="0" err="1"/>
                <a:t>systematic</a:t>
              </a:r>
              <a:r>
                <a:rPr lang="de-de" sz="1800" dirty="0"/>
                <a:t> </a:t>
              </a:r>
              <a:r>
                <a:rPr lang="de-de" sz="1800" dirty="0" err="1"/>
                <a:t>literature</a:t>
              </a:r>
              <a:r>
                <a:rPr lang="de-de" sz="1800" dirty="0"/>
                <a:t> </a:t>
              </a:r>
              <a:r>
                <a:rPr lang="de-de" sz="1800" dirty="0" err="1"/>
                <a:t>review</a:t>
              </a:r>
              <a:r>
                <a:rPr lang="de-de" sz="1800" dirty="0"/>
                <a:t> </a:t>
              </a:r>
              <a:r>
                <a:rPr lang="de-de" sz="1800" dirty="0" err="1"/>
                <a:t>of</a:t>
              </a:r>
              <a:r>
                <a:rPr lang="de-de" sz="1800" dirty="0"/>
                <a:t> </a:t>
              </a:r>
              <a:r>
                <a:rPr lang="de-de" sz="1800" dirty="0" err="1"/>
                <a:t>work</a:t>
              </a:r>
              <a:r>
                <a:rPr lang="de-de" sz="1800" dirty="0"/>
                <a:t> stress</a:t>
              </a:r>
              <a:r>
                <a:rPr lang="de-de" sz="1800" b="1" dirty="0"/>
                <a:t>. </a:t>
              </a:r>
              <a:r>
                <a:rPr lang="de-de" sz="1800" i="1" dirty="0"/>
                <a:t>International Journal </a:t>
              </a:r>
              <a:r>
                <a:rPr lang="de-de" sz="1800" i="1" dirty="0" err="1"/>
                <a:t>of</a:t>
              </a:r>
              <a:r>
                <a:rPr lang="de-de" sz="1800" i="1" dirty="0"/>
                <a:t> Management Studies</a:t>
              </a:r>
              <a:r>
                <a:rPr lang="de-de" sz="1800" dirty="0"/>
                <a:t> 3(9), p.112-132</a:t>
              </a:r>
            </a:p>
            <a:p>
              <a:pPr lvl="1" algn="l">
                <a:defRPr sz="1800"/>
              </a:pPr>
              <a:r>
                <a:rPr lang="de-de" sz="1800" dirty="0"/>
                <a:t>3: </a:t>
              </a:r>
              <a:r>
                <a:rPr lang="de-de" sz="1800" dirty="0" err="1"/>
                <a:t>Hammen</a:t>
              </a:r>
              <a:r>
                <a:rPr lang="de-de" sz="1800" dirty="0"/>
                <a:t>, C. (2005). Stress </a:t>
              </a:r>
              <a:r>
                <a:rPr lang="de-de" sz="1800" dirty="0" err="1"/>
                <a:t>and</a:t>
              </a:r>
              <a:r>
                <a:rPr lang="de-de" sz="1800" dirty="0"/>
                <a:t> </a:t>
              </a:r>
              <a:r>
                <a:rPr lang="de-de" sz="1800" dirty="0" err="1"/>
                <a:t>depression</a:t>
              </a:r>
              <a:r>
                <a:rPr lang="de-de" sz="1800" dirty="0"/>
                <a:t>. </a:t>
              </a:r>
              <a:r>
                <a:rPr lang="de-de" sz="1800" i="1" dirty="0" err="1"/>
                <a:t>Annu</a:t>
              </a:r>
              <a:r>
                <a:rPr lang="de-de" sz="1800" i="1" dirty="0"/>
                <a:t>. </a:t>
              </a:r>
              <a:r>
                <a:rPr lang="de-de" sz="1800" i="1" dirty="0" err="1"/>
                <a:t>Rev</a:t>
              </a:r>
              <a:r>
                <a:rPr lang="de-de" sz="1800" i="1" dirty="0"/>
                <a:t>. </a:t>
              </a:r>
              <a:r>
                <a:rPr lang="de-de" sz="1800" i="1" dirty="0" err="1"/>
                <a:t>Clin</a:t>
              </a:r>
              <a:r>
                <a:rPr lang="de-de" sz="1800" i="1" dirty="0"/>
                <a:t>. </a:t>
              </a:r>
              <a:r>
                <a:rPr lang="de-de" sz="1800" i="1" dirty="0" err="1"/>
                <a:t>Psychol</a:t>
              </a:r>
              <a:r>
                <a:rPr lang="de-de" sz="1800" i="1" dirty="0"/>
                <a:t>.</a:t>
              </a:r>
              <a:r>
                <a:rPr lang="de-de" sz="1800" dirty="0"/>
                <a:t>, </a:t>
              </a:r>
              <a:r>
                <a:rPr lang="de-de" sz="1800" i="1" dirty="0"/>
                <a:t>1</a:t>
              </a:r>
              <a:r>
                <a:rPr lang="de-de" sz="1800" dirty="0"/>
                <a:t>, 293-319</a:t>
              </a:r>
            </a:p>
            <a:p>
              <a:pPr lvl="1" algn="l">
                <a:defRPr sz="1800"/>
              </a:pPr>
              <a:r>
                <a:rPr lang="de-de" sz="1800" dirty="0"/>
                <a:t>4: </a:t>
              </a:r>
              <a:r>
                <a:rPr lang="de-de" sz="1800" dirty="0" err="1"/>
                <a:t>Levecque</a:t>
              </a:r>
              <a:r>
                <a:rPr lang="de-de" sz="1800" dirty="0"/>
                <a:t> K, </a:t>
              </a:r>
              <a:r>
                <a:rPr lang="de-de" sz="1800" dirty="0" err="1"/>
                <a:t>Anseel</a:t>
              </a:r>
              <a:r>
                <a:rPr lang="de-de" sz="1800" dirty="0"/>
                <a:t> F, De </a:t>
              </a:r>
              <a:r>
                <a:rPr lang="de-de" sz="1800" dirty="0" err="1"/>
                <a:t>Beuckelaer</a:t>
              </a:r>
              <a:r>
                <a:rPr lang="de-de" sz="1800" dirty="0"/>
                <a:t> A, Van der Heyden J, </a:t>
              </a:r>
              <a:r>
                <a:rPr lang="de-de" sz="1800" dirty="0" err="1"/>
                <a:t>Gisle</a:t>
              </a:r>
              <a:r>
                <a:rPr lang="de-de" sz="1800" dirty="0"/>
                <a:t> L. (2017) Work </a:t>
              </a:r>
              <a:r>
                <a:rPr lang="de-de" sz="1800" dirty="0" err="1"/>
                <a:t>organization</a:t>
              </a:r>
              <a:r>
                <a:rPr lang="de-de" sz="1800" dirty="0"/>
                <a:t> </a:t>
              </a:r>
              <a:r>
                <a:rPr lang="de-de" sz="1800" dirty="0" err="1"/>
                <a:t>and</a:t>
              </a:r>
              <a:r>
                <a:rPr lang="de-de" sz="1800" dirty="0"/>
                <a:t> mental </a:t>
              </a:r>
              <a:r>
                <a:rPr lang="de-de" sz="1800" dirty="0" err="1"/>
                <a:t>health</a:t>
              </a:r>
              <a:r>
                <a:rPr lang="de-de" sz="1800" dirty="0"/>
                <a:t> </a:t>
              </a:r>
              <a:r>
                <a:rPr lang="de-de" sz="1800" dirty="0" err="1"/>
                <a:t>problems</a:t>
              </a:r>
              <a:r>
                <a:rPr lang="de-de" sz="1800" dirty="0"/>
                <a:t> in </a:t>
              </a:r>
              <a:r>
                <a:rPr lang="de-de" sz="1800" dirty="0" err="1"/>
                <a:t>PhD</a:t>
              </a:r>
              <a:r>
                <a:rPr lang="de-de" sz="1800" dirty="0"/>
                <a:t> </a:t>
              </a:r>
              <a:r>
                <a:rPr lang="de-de" sz="1800" dirty="0" err="1"/>
                <a:t>students</a:t>
              </a:r>
              <a:r>
                <a:rPr lang="de-de" sz="1800" dirty="0"/>
                <a:t>. </a:t>
              </a:r>
              <a:r>
                <a:rPr lang="de-de" sz="1800" i="1" dirty="0"/>
                <a:t>Res </a:t>
              </a:r>
              <a:r>
                <a:rPr lang="de-de" sz="1800" i="1" dirty="0" err="1"/>
                <a:t>Policy</a:t>
              </a:r>
              <a:r>
                <a:rPr lang="de-de" sz="1800" dirty="0"/>
                <a:t>. 46(4):868–879</a:t>
              </a:r>
            </a:p>
            <a:p>
              <a:pPr lvl="1" algn="l">
                <a:defRPr sz="1800"/>
              </a:pPr>
              <a:r>
                <a:rPr lang="de-de" sz="1800" dirty="0"/>
                <a:t>5: Evans TM, </a:t>
              </a:r>
              <a:r>
                <a:rPr lang="de-de" sz="1800" dirty="0" err="1"/>
                <a:t>Bira</a:t>
              </a:r>
              <a:r>
                <a:rPr lang="de-de" sz="1800" dirty="0"/>
                <a:t> L, </a:t>
              </a:r>
              <a:r>
                <a:rPr lang="de-de" sz="1800" dirty="0" err="1"/>
                <a:t>Gastelum</a:t>
              </a:r>
              <a:r>
                <a:rPr lang="de-de" sz="1800" dirty="0"/>
                <a:t> JB, </a:t>
              </a:r>
              <a:r>
                <a:rPr lang="de-de" sz="1800" dirty="0" err="1"/>
                <a:t>Weiss</a:t>
              </a:r>
              <a:r>
                <a:rPr lang="de-de" sz="1800" dirty="0"/>
                <a:t> LT, </a:t>
              </a:r>
              <a:r>
                <a:rPr lang="de-de" sz="1800" dirty="0" err="1"/>
                <a:t>Vanderford</a:t>
              </a:r>
              <a:r>
                <a:rPr lang="de-de" sz="1800" dirty="0"/>
                <a:t> NL. (2018) </a:t>
              </a:r>
              <a:r>
                <a:rPr lang="de-de" sz="1800" dirty="0" err="1"/>
                <a:t>Evidence</a:t>
              </a:r>
              <a:r>
                <a:rPr lang="de-de" sz="1800" dirty="0"/>
                <a:t> </a:t>
              </a:r>
              <a:r>
                <a:rPr lang="de-de" sz="1800" dirty="0" err="1"/>
                <a:t>for</a:t>
              </a:r>
              <a:r>
                <a:rPr lang="de-de" sz="1800" dirty="0"/>
                <a:t> a mental </a:t>
              </a:r>
              <a:r>
                <a:rPr lang="de-de" sz="1800" dirty="0" err="1"/>
                <a:t>health</a:t>
              </a:r>
              <a:r>
                <a:rPr lang="de-de" sz="1800" dirty="0"/>
                <a:t> </a:t>
              </a:r>
              <a:r>
                <a:rPr lang="de-de" sz="1800" dirty="0" err="1"/>
                <a:t>crisis</a:t>
              </a:r>
              <a:r>
                <a:rPr lang="de-de" sz="1800" dirty="0"/>
                <a:t> in </a:t>
              </a:r>
              <a:r>
                <a:rPr lang="de-de" sz="1800" dirty="0" err="1"/>
                <a:t>graduate</a:t>
              </a:r>
              <a:r>
                <a:rPr lang="de-de" sz="1800" dirty="0"/>
                <a:t> </a:t>
              </a:r>
              <a:r>
                <a:rPr lang="de-de" sz="1800" dirty="0" err="1"/>
                <a:t>education</a:t>
              </a:r>
              <a:r>
                <a:rPr lang="de-de" sz="1800" dirty="0"/>
                <a:t>. </a:t>
              </a:r>
              <a:r>
                <a:rPr lang="de-de" sz="1800" i="1" dirty="0" err="1"/>
                <a:t>Nat</a:t>
              </a:r>
              <a:r>
                <a:rPr lang="de-de" sz="1800" i="1" dirty="0"/>
                <a:t> </a:t>
              </a:r>
              <a:r>
                <a:rPr lang="de-de" sz="1800" i="1" dirty="0" err="1"/>
                <a:t>Biotechnol</a:t>
              </a:r>
              <a:r>
                <a:rPr lang="de-de" sz="1800" dirty="0"/>
                <a:t>. 36(3):282–284. PMID: 29509732.</a:t>
              </a:r>
            </a:p>
            <a:p>
              <a:pPr lvl="1" algn="l">
                <a:defRPr sz="1800"/>
              </a:pPr>
              <a:r>
                <a:rPr lang="de-de" sz="1800" dirty="0"/>
                <a:t>6: </a:t>
              </a:r>
              <a:r>
                <a:rPr lang="de-de" sz="1800" dirty="0" err="1"/>
                <a:t>Bostock</a:t>
              </a:r>
              <a:r>
                <a:rPr lang="de-de" sz="1800" dirty="0"/>
                <a:t>, S., </a:t>
              </a:r>
              <a:r>
                <a:rPr lang="de-de" sz="1800" dirty="0" err="1"/>
                <a:t>Crosswell</a:t>
              </a:r>
              <a:r>
                <a:rPr lang="de-de" sz="1800" dirty="0"/>
                <a:t> AD., </a:t>
              </a:r>
              <a:r>
                <a:rPr lang="de-de" sz="1800" dirty="0" err="1"/>
                <a:t>Prather</a:t>
              </a:r>
              <a:r>
                <a:rPr lang="de-de" sz="1800" dirty="0"/>
                <a:t>, AA., </a:t>
              </a:r>
              <a:r>
                <a:rPr lang="de-de" sz="1800" dirty="0" err="1"/>
                <a:t>Steptoe</a:t>
              </a:r>
              <a:r>
                <a:rPr lang="de-de" sz="1800" dirty="0"/>
                <a:t>, A., (2019). </a:t>
              </a:r>
              <a:r>
                <a:rPr lang="de-de" sz="1800" dirty="0" err="1"/>
                <a:t>Mindfulness</a:t>
              </a:r>
              <a:r>
                <a:rPr lang="de-de" sz="1800" dirty="0"/>
                <a:t> on-</a:t>
              </a:r>
              <a:r>
                <a:rPr lang="de-de" sz="1800" dirty="0" err="1"/>
                <a:t>the</a:t>
              </a:r>
              <a:r>
                <a:rPr lang="de-de" sz="1800" dirty="0"/>
                <a:t>-</a:t>
              </a:r>
              <a:r>
                <a:rPr lang="de-de" sz="1800" dirty="0" err="1"/>
                <a:t>go</a:t>
              </a:r>
              <a:r>
                <a:rPr lang="de-de" sz="1800" dirty="0"/>
                <a:t>: </a:t>
              </a:r>
              <a:r>
                <a:rPr lang="de-de" sz="1800" dirty="0" err="1"/>
                <a:t>Effects</a:t>
              </a:r>
              <a:r>
                <a:rPr lang="de-de" sz="1800" dirty="0"/>
                <a:t> </a:t>
              </a:r>
              <a:r>
                <a:rPr lang="de-de" sz="1800" dirty="0" err="1"/>
                <a:t>of</a:t>
              </a:r>
              <a:r>
                <a:rPr lang="de-de" sz="1800" dirty="0"/>
                <a:t> a </a:t>
              </a:r>
              <a:r>
                <a:rPr lang="de-de" sz="1800" dirty="0" err="1"/>
                <a:t>mindfulness</a:t>
              </a:r>
              <a:r>
                <a:rPr lang="de-de" sz="1800" dirty="0"/>
                <a:t> </a:t>
              </a:r>
              <a:r>
                <a:rPr lang="de-de" sz="1800" dirty="0" err="1"/>
                <a:t>meditation</a:t>
              </a:r>
              <a:r>
                <a:rPr lang="de-de" sz="1800" dirty="0"/>
                <a:t> </a:t>
              </a:r>
              <a:r>
                <a:rPr lang="de-de" sz="1800" dirty="0" err="1"/>
                <a:t>app</a:t>
              </a:r>
              <a:r>
                <a:rPr lang="de-de" sz="1800" dirty="0"/>
                <a:t> on </a:t>
              </a:r>
              <a:r>
                <a:rPr lang="de-de" sz="1800" dirty="0" err="1"/>
                <a:t>work</a:t>
              </a:r>
              <a:r>
                <a:rPr lang="de-de" sz="1800" dirty="0"/>
                <a:t> stress </a:t>
              </a:r>
              <a:r>
                <a:rPr lang="de-de" sz="1800" dirty="0" err="1"/>
                <a:t>and</a:t>
              </a:r>
              <a:r>
                <a:rPr lang="de-de" sz="1800" dirty="0"/>
                <a:t> well-</a:t>
              </a:r>
              <a:r>
                <a:rPr lang="de-de" sz="1800" dirty="0" err="1"/>
                <a:t>being</a:t>
              </a:r>
              <a:r>
                <a:rPr lang="de-de" sz="1800" dirty="0"/>
                <a:t>. </a:t>
              </a:r>
              <a:r>
                <a:rPr lang="de-de" sz="1800" i="1" dirty="0"/>
                <a:t>J </a:t>
              </a:r>
              <a:r>
                <a:rPr lang="de-de" sz="1800" i="1" dirty="0" err="1"/>
                <a:t>Occup</a:t>
              </a:r>
              <a:r>
                <a:rPr lang="de-de" sz="1800" i="1" dirty="0"/>
                <a:t> </a:t>
              </a:r>
              <a:r>
                <a:rPr lang="de-de" sz="1800" i="1" dirty="0" err="1"/>
                <a:t>Health</a:t>
              </a:r>
              <a:r>
                <a:rPr lang="de-de" sz="1800" i="1" dirty="0"/>
                <a:t> </a:t>
              </a:r>
              <a:r>
                <a:rPr lang="de-de" sz="1800" i="1" dirty="0" err="1"/>
                <a:t>Pschol</a:t>
              </a:r>
              <a:r>
                <a:rPr lang="de-de" sz="1800" i="1" dirty="0"/>
                <a:t>.</a:t>
              </a:r>
              <a:r>
                <a:rPr lang="de-de" sz="1800" dirty="0"/>
                <a:t>, (1): 127-138</a:t>
              </a:r>
            </a:p>
            <a:p>
              <a:pPr lvl="1" algn="l">
                <a:defRPr sz="1800"/>
              </a:pPr>
              <a:r>
                <a:rPr lang="de-de" sz="1800" dirty="0"/>
                <a:t>7: </a:t>
              </a:r>
              <a:r>
                <a:rPr lang="de-de" sz="1800" dirty="0" err="1"/>
                <a:t>Chag</a:t>
              </a:r>
              <a:r>
                <a:rPr lang="de-de" sz="1800" dirty="0"/>
                <a:t>, CY., Chen, PK., (2005). Human Response </a:t>
              </a:r>
              <a:r>
                <a:rPr lang="de-de" sz="1800" dirty="0" err="1"/>
                <a:t>to</a:t>
              </a:r>
              <a:r>
                <a:rPr lang="de-de" sz="1800" dirty="0"/>
                <a:t> </a:t>
              </a:r>
              <a:r>
                <a:rPr lang="de-de" sz="1800" dirty="0" err="1"/>
                <a:t>Window</a:t>
              </a:r>
              <a:r>
                <a:rPr lang="de-de" sz="1800" dirty="0"/>
                <a:t> Views </a:t>
              </a:r>
              <a:r>
                <a:rPr lang="de-de" sz="1800" dirty="0" err="1"/>
                <a:t>and</a:t>
              </a:r>
              <a:r>
                <a:rPr lang="de-de" sz="1800" dirty="0"/>
                <a:t> </a:t>
              </a:r>
              <a:r>
                <a:rPr lang="de-de" sz="1800" dirty="0" err="1"/>
                <a:t>Indoor</a:t>
              </a:r>
              <a:r>
                <a:rPr lang="de-de" sz="1800" dirty="0"/>
                <a:t> </a:t>
              </a:r>
              <a:r>
                <a:rPr lang="de-de" sz="1800" dirty="0" err="1"/>
                <a:t>Plants</a:t>
              </a:r>
              <a:r>
                <a:rPr lang="de-de" sz="1800" dirty="0"/>
                <a:t> in </a:t>
              </a:r>
              <a:r>
                <a:rPr lang="de-de" sz="1800" dirty="0" err="1"/>
                <a:t>the</a:t>
              </a:r>
              <a:r>
                <a:rPr lang="de-de" sz="1800" dirty="0"/>
                <a:t> Workspace. </a:t>
              </a:r>
              <a:r>
                <a:rPr lang="de-de" sz="1800" i="1" dirty="0" err="1"/>
                <a:t>HortScience</a:t>
              </a:r>
              <a:r>
                <a:rPr lang="de-de" sz="1800" i="1" dirty="0"/>
                <a:t>.</a:t>
              </a:r>
              <a:r>
                <a:rPr lang="de-de" sz="1800" dirty="0"/>
                <a:t> 40 (5): 1354-1359</a:t>
              </a:r>
            </a:p>
            <a:p>
              <a:pPr lvl="1" algn="l">
                <a:defRPr sz="1800"/>
              </a:pPr>
              <a:r>
                <a:rPr lang="de-de" sz="1800" dirty="0"/>
                <a:t>8: </a:t>
              </a:r>
              <a:r>
                <a:rPr lang="de-de" sz="1800" dirty="0" err="1"/>
                <a:t>Gascon</a:t>
              </a:r>
              <a:r>
                <a:rPr lang="de-de" sz="1800" dirty="0"/>
                <a:t>, M., </a:t>
              </a:r>
              <a:r>
                <a:rPr lang="de-de" sz="1800" dirty="0" err="1"/>
                <a:t>Triguero</a:t>
              </a:r>
              <a:r>
                <a:rPr lang="de-de" sz="1800" dirty="0"/>
                <a:t>-Mas, M., Martinez. D., </a:t>
              </a:r>
              <a:r>
                <a:rPr lang="de-de" sz="1800" dirty="0" err="1"/>
                <a:t>Davand</a:t>
              </a:r>
              <a:r>
                <a:rPr lang="de-de" sz="1800" dirty="0"/>
                <a:t>, P., Rojas-</a:t>
              </a:r>
              <a:r>
                <a:rPr lang="de-de" sz="1800" dirty="0" err="1"/>
                <a:t>Rueda</a:t>
              </a:r>
              <a:r>
                <a:rPr lang="de-de" sz="1800" dirty="0"/>
                <a:t>, D., Plasencia, A., </a:t>
              </a:r>
              <a:r>
                <a:rPr lang="de-de" sz="1800" dirty="0" err="1"/>
                <a:t>Nieuwenhijsen</a:t>
              </a:r>
              <a:r>
                <a:rPr lang="de-de" sz="1800" dirty="0"/>
                <a:t>, MJ., (2016). Residential </a:t>
              </a:r>
              <a:r>
                <a:rPr lang="de-de" sz="1800" dirty="0" err="1"/>
                <a:t>green</a:t>
              </a:r>
              <a:r>
                <a:rPr lang="de-de" sz="1800" dirty="0"/>
                <a:t> </a:t>
              </a:r>
              <a:r>
                <a:rPr lang="de-de" sz="1800" dirty="0" err="1"/>
                <a:t>spaces</a:t>
              </a:r>
              <a:r>
                <a:rPr lang="de-de" sz="1800" dirty="0"/>
                <a:t> </a:t>
              </a:r>
              <a:r>
                <a:rPr lang="de-de" sz="1800" dirty="0" err="1"/>
                <a:t>and</a:t>
              </a:r>
              <a:r>
                <a:rPr lang="de-de" sz="1800" dirty="0"/>
                <a:t> </a:t>
              </a:r>
              <a:r>
                <a:rPr lang="de-de" sz="1800" dirty="0" err="1"/>
                <a:t>mortality</a:t>
              </a:r>
              <a:r>
                <a:rPr lang="de-de" sz="1800" dirty="0"/>
                <a:t>: A </a:t>
              </a:r>
              <a:r>
                <a:rPr lang="de-de" sz="1800" dirty="0" err="1"/>
                <a:t>systematic</a:t>
              </a:r>
              <a:r>
                <a:rPr lang="de-de" sz="1800" dirty="0"/>
                <a:t> </a:t>
              </a:r>
              <a:r>
                <a:rPr lang="de-de" sz="1800" dirty="0" err="1"/>
                <a:t>review</a:t>
              </a:r>
              <a:r>
                <a:rPr lang="de-de" sz="1800" dirty="0"/>
                <a:t>. </a:t>
              </a:r>
              <a:r>
                <a:rPr lang="de-de" sz="1800" i="1" dirty="0" err="1"/>
                <a:t>Environ</a:t>
              </a:r>
              <a:r>
                <a:rPr lang="de-de" sz="1800" i="1" dirty="0"/>
                <a:t> Int.</a:t>
              </a:r>
              <a:r>
                <a:rPr lang="de-de" sz="1800" dirty="0"/>
                <a:t> 86: 60-70</a:t>
              </a:r>
            </a:p>
            <a:p>
              <a:pPr lvl="1" algn="l">
                <a:defRPr sz="1800"/>
              </a:pPr>
              <a:r>
                <a:rPr lang="de-de" sz="1800" dirty="0"/>
                <a:t>9: https://www.helpguide.org/articles/healthy-living/the-mental-health-benefits-of-exercise.htm</a:t>
              </a:r>
            </a:p>
            <a:p>
              <a:pPr lvl="1" algn="l">
                <a:defRPr sz="1800"/>
              </a:pPr>
              <a:endParaRPr lang="fr-FR" sz="1800" b="1" dirty="0"/>
            </a:p>
            <a:p>
              <a:pPr lvl="1" algn="l">
                <a:defRPr sz="1800"/>
              </a:pPr>
              <a:endParaRPr lang="fr-FR" sz="6000" dirty="0"/>
            </a:p>
            <a:p>
              <a:pPr lvl="1" algn="l">
                <a:defRPr sz="1800"/>
              </a:pPr>
              <a:endParaRPr lang="de-DE" sz="6000" b="1" dirty="0">
                <a:latin typeface="+mj-lt"/>
              </a:endParaRPr>
            </a:p>
          </p:txBody>
        </p:sp>
        <p:pic>
          <p:nvPicPr>
            <p:cNvPr id="1026" name="Picture 2" descr="Résultat de recherche d'images pour &quot;phdnet&quot;">
              <a:extLst>
                <a:ext uri="{FF2B5EF4-FFF2-40B4-BE49-F238E27FC236}">
                  <a16:creationId xmlns:a16="http://schemas.microsoft.com/office/drawing/2014/main" id="{7D401057-3F10-6145-A988-7754438507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51784" y="1576831"/>
              <a:ext cx="2942270" cy="29422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8" name="Rectangle : coins arrondis 97">
              <a:extLst>
                <a:ext uri="{FF2B5EF4-FFF2-40B4-BE49-F238E27FC236}">
                  <a16:creationId xmlns:a16="http://schemas.microsoft.com/office/drawing/2014/main" id="{EC61E4AF-2673-064F-A75A-B92551F7E4DB}"/>
                </a:ext>
              </a:extLst>
            </p:cNvPr>
            <p:cNvSpPr/>
            <p:nvPr/>
          </p:nvSpPr>
          <p:spPr>
            <a:xfrm>
              <a:off x="17373600" y="13348873"/>
              <a:ext cx="14156215" cy="26172000"/>
            </a:xfrm>
            <a:prstGeom prst="roundRect">
              <a:avLst/>
            </a:prstGeom>
            <a:noFill/>
            <a:ln w="25400" cap="flat">
              <a:solidFill>
                <a:srgbClr val="84ABC7"/>
              </a:solidFill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9504" tIns="59504" rIns="59504" bIns="59504" numCol="1" spcCol="38100" rtlCol="0" anchor="t">
              <a:spAutoFit/>
            </a:bodyPr>
            <a:lstStyle/>
            <a:p>
              <a:pPr marL="0" marR="0" indent="0" algn="ctr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fr-FR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9" name="Rectangle : coins arrondis 98">
              <a:extLst>
                <a:ext uri="{FF2B5EF4-FFF2-40B4-BE49-F238E27FC236}">
                  <a16:creationId xmlns:a16="http://schemas.microsoft.com/office/drawing/2014/main" id="{7BBB0910-2F24-B145-81F6-3714C4932279}"/>
                </a:ext>
              </a:extLst>
            </p:cNvPr>
            <p:cNvSpPr/>
            <p:nvPr/>
          </p:nvSpPr>
          <p:spPr>
            <a:xfrm>
              <a:off x="1388585" y="20344909"/>
              <a:ext cx="14786100" cy="17496000"/>
            </a:xfrm>
            <a:prstGeom prst="roundRect">
              <a:avLst/>
            </a:prstGeom>
            <a:noFill/>
            <a:ln w="25400" cap="flat">
              <a:solidFill>
                <a:srgbClr val="D9C59B"/>
              </a:solidFill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9504" tIns="59504" rIns="59504" bIns="59504" numCol="1" spcCol="38100" rtlCol="0" anchor="t">
              <a:spAutoFit/>
            </a:bodyPr>
            <a:lstStyle/>
            <a:p>
              <a:pPr marL="0" marR="0" indent="0" algn="ctr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fr-FR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0" name="Shape 34">
              <a:extLst>
                <a:ext uri="{FF2B5EF4-FFF2-40B4-BE49-F238E27FC236}">
                  <a16:creationId xmlns:a16="http://schemas.microsoft.com/office/drawing/2014/main" id="{7CE3CEAF-D49D-1E4E-9D84-B80B8A630326}"/>
                </a:ext>
              </a:extLst>
            </p:cNvPr>
            <p:cNvSpPr/>
            <p:nvPr/>
          </p:nvSpPr>
          <p:spPr>
            <a:xfrm>
              <a:off x="2628591" y="2269065"/>
              <a:ext cx="13206940" cy="289015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9504" tIns="59504" rIns="59504" bIns="59504">
              <a:spAutoFit/>
            </a:bodyPr>
            <a:lstStyle/>
            <a:p>
              <a:pPr lvl="1">
                <a:defRPr sz="1800"/>
              </a:pPr>
              <a:r>
                <a:rPr lang="de-de" sz="6000" b="1" dirty="0">
                  <a:latin typeface="+mj-lt"/>
                </a:rPr>
                <a:t>Fakten zur seelischen </a:t>
              </a:r>
              <a:endParaRPr lang="de-de" sz="6000" b="1" dirty="0" smtClean="0">
                <a:latin typeface="+mj-lt"/>
              </a:endParaRPr>
            </a:p>
            <a:p>
              <a:pPr lvl="1">
                <a:defRPr sz="1800"/>
              </a:pPr>
              <a:r>
                <a:rPr lang="de-de" sz="6000" b="1" dirty="0" smtClean="0">
                  <a:latin typeface="+mj-lt"/>
                </a:rPr>
                <a:t>Gesundheit</a:t>
              </a:r>
              <a:endParaRPr lang="de-de" sz="6000" b="1" dirty="0">
                <a:latin typeface="+mj-lt"/>
              </a:endParaRPr>
            </a:p>
            <a:p>
              <a:pPr lvl="1" algn="l">
                <a:defRPr sz="1800"/>
              </a:pPr>
              <a:endParaRPr sz="6000" b="1" dirty="0">
                <a:latin typeface="+mj-lt"/>
              </a:endParaRPr>
            </a:p>
          </p:txBody>
        </p:sp>
        <p:sp>
          <p:nvSpPr>
            <p:cNvPr id="102" name="Shape 34">
              <a:extLst>
                <a:ext uri="{FF2B5EF4-FFF2-40B4-BE49-F238E27FC236}">
                  <a16:creationId xmlns:a16="http://schemas.microsoft.com/office/drawing/2014/main" id="{2F4CFFE0-F6AF-EB45-9B06-AEF77E4C4F9D}"/>
                </a:ext>
              </a:extLst>
            </p:cNvPr>
            <p:cNvSpPr/>
            <p:nvPr/>
          </p:nvSpPr>
          <p:spPr>
            <a:xfrm>
              <a:off x="3714749" y="20762519"/>
              <a:ext cx="9765144" cy="104350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9504" tIns="59504" rIns="59504" bIns="59504">
              <a:spAutoFit/>
            </a:bodyPr>
            <a:lstStyle/>
            <a:p>
              <a:pPr lvl="1">
                <a:defRPr sz="1800"/>
              </a:pPr>
              <a:r>
                <a:rPr lang="de-de" sz="6000" b="1" dirty="0">
                  <a:latin typeface="+mj-lt"/>
                </a:rPr>
                <a:t>Ideen zur Selbsthilfe</a:t>
              </a:r>
            </a:p>
          </p:txBody>
        </p:sp>
        <p:sp>
          <p:nvSpPr>
            <p:cNvPr id="103" name="Shape 34">
              <a:extLst>
                <a:ext uri="{FF2B5EF4-FFF2-40B4-BE49-F238E27FC236}">
                  <a16:creationId xmlns:a16="http://schemas.microsoft.com/office/drawing/2014/main" id="{C10C3D7A-5F13-6743-926A-D343DEB0F891}"/>
                </a:ext>
              </a:extLst>
            </p:cNvPr>
            <p:cNvSpPr/>
            <p:nvPr/>
          </p:nvSpPr>
          <p:spPr>
            <a:xfrm>
              <a:off x="18505403" y="13810818"/>
              <a:ext cx="11378488" cy="104350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9504" tIns="59504" rIns="59504" bIns="59504">
              <a:spAutoFit/>
            </a:bodyPr>
            <a:lstStyle/>
            <a:p>
              <a:pPr lvl="1">
                <a:defRPr sz="1800"/>
              </a:pPr>
              <a:r>
                <a:rPr lang="de-de" sz="6000" b="1">
                  <a:latin typeface="+mj-lt"/>
                </a:rPr>
                <a:t>Möglichkeiten zur Soforthilfe</a:t>
              </a:r>
            </a:p>
          </p:txBody>
        </p:sp>
        <p:pic>
          <p:nvPicPr>
            <p:cNvPr id="1034" name="Picture 10" descr="Résultat de recherche d'images pour &quot;person icon transparent background&quot;">
              <a:extLst>
                <a:ext uri="{FF2B5EF4-FFF2-40B4-BE49-F238E27FC236}">
                  <a16:creationId xmlns:a16="http://schemas.microsoft.com/office/drawing/2014/main" id="{381A00B7-C5EC-9E4F-8F93-6CC42C0E8A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5440" y="4639414"/>
              <a:ext cx="1243502" cy="12435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10" descr="Résultat de recherche d'images pour &quot;person icon transparent background&quot;">
              <a:extLst>
                <a:ext uri="{FF2B5EF4-FFF2-40B4-BE49-F238E27FC236}">
                  <a16:creationId xmlns:a16="http://schemas.microsoft.com/office/drawing/2014/main" id="{DC0B9B84-D461-4D47-9B60-78D83084A2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0765" y="4639414"/>
              <a:ext cx="1243502" cy="12435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10" descr="Résultat de recherche d'images pour &quot;person icon transparent background&quot;">
              <a:extLst>
                <a:ext uri="{FF2B5EF4-FFF2-40B4-BE49-F238E27FC236}">
                  <a16:creationId xmlns:a16="http://schemas.microsoft.com/office/drawing/2014/main" id="{AA7ECC2B-12B6-B941-8F7F-B0461256E8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3397" y="4639414"/>
              <a:ext cx="1243502" cy="12435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9" name="Shape 34">
              <a:extLst>
                <a:ext uri="{FF2B5EF4-FFF2-40B4-BE49-F238E27FC236}">
                  <a16:creationId xmlns:a16="http://schemas.microsoft.com/office/drawing/2014/main" id="{05C7D644-9084-294B-8401-D0614E40DF75}"/>
                </a:ext>
              </a:extLst>
            </p:cNvPr>
            <p:cNvSpPr/>
            <p:nvPr/>
          </p:nvSpPr>
          <p:spPr>
            <a:xfrm>
              <a:off x="4398302" y="4909934"/>
              <a:ext cx="12287250" cy="135127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9504" tIns="59504" rIns="59504" bIns="59504">
              <a:spAutoFit/>
            </a:bodyPr>
            <a:lstStyle/>
            <a:p>
              <a:pPr lvl="1" algn="l">
                <a:defRPr sz="1800"/>
              </a:pPr>
              <a:r>
                <a:rPr lang="de-de" sz="4000" dirty="0">
                  <a:latin typeface="+mj-lt"/>
                </a:rPr>
                <a:t>Jeder Dritte leidet an einer psychischen </a:t>
              </a:r>
              <a:r>
                <a:rPr lang="de-de" sz="4000" dirty="0" smtClean="0">
                  <a:latin typeface="+mj-lt"/>
                </a:rPr>
                <a:t>    </a:t>
              </a:r>
              <a:r>
                <a:rPr lang="de-DE" sz="4000" dirty="0" smtClean="0">
                  <a:solidFill>
                    <a:schemeClr val="bg1"/>
                  </a:solidFill>
                  <a:latin typeface="+mj-lt"/>
                </a:rPr>
                <a:t>…</a:t>
              </a:r>
              <a:r>
                <a:rPr lang="de-de" sz="4000" dirty="0" smtClean="0">
                  <a:latin typeface="+mj-lt"/>
                </a:rPr>
                <a:t>Erkrankung</a:t>
              </a:r>
              <a:r>
                <a:rPr lang="de-de" sz="4000" baseline="30000" dirty="0" smtClean="0">
                  <a:latin typeface="+mj-lt"/>
                </a:rPr>
                <a:t>1</a:t>
              </a:r>
              <a:endParaRPr lang="de-de" sz="4000" baseline="30000" dirty="0">
                <a:latin typeface="+mj-lt"/>
              </a:endParaRPr>
            </a:p>
          </p:txBody>
        </p:sp>
        <p:pic>
          <p:nvPicPr>
            <p:cNvPr id="1040" name="Picture 16" descr="Résultat de recherche d'images pour &quot;suitcase icon transparent background&quot;">
              <a:extLst>
                <a:ext uri="{FF2B5EF4-FFF2-40B4-BE49-F238E27FC236}">
                  <a16:creationId xmlns:a16="http://schemas.microsoft.com/office/drawing/2014/main" id="{AD6FBB95-84D9-FA42-A7FC-28ABBAF29C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5323" y="7037101"/>
              <a:ext cx="1649177" cy="16491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4" name="Shape 34">
              <a:extLst>
                <a:ext uri="{FF2B5EF4-FFF2-40B4-BE49-F238E27FC236}">
                  <a16:creationId xmlns:a16="http://schemas.microsoft.com/office/drawing/2014/main" id="{96DD78F8-11A5-8546-8278-D726AEC30D0D}"/>
                </a:ext>
              </a:extLst>
            </p:cNvPr>
            <p:cNvSpPr/>
            <p:nvPr/>
          </p:nvSpPr>
          <p:spPr>
            <a:xfrm>
              <a:off x="5265255" y="7023650"/>
              <a:ext cx="12287250" cy="104350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9504" tIns="59504" rIns="59504" bIns="59504">
              <a:spAutoFit/>
            </a:bodyPr>
            <a:lstStyle/>
            <a:p>
              <a:pPr lvl="1" algn="l">
                <a:defRPr sz="1800"/>
              </a:pPr>
              <a:endParaRPr sz="6000" dirty="0">
                <a:latin typeface="+mj-lt"/>
              </a:endParaRPr>
            </a:p>
          </p:txBody>
        </p:sp>
        <p:sp>
          <p:nvSpPr>
            <p:cNvPr id="115" name="Shape 34">
              <a:extLst>
                <a:ext uri="{FF2B5EF4-FFF2-40B4-BE49-F238E27FC236}">
                  <a16:creationId xmlns:a16="http://schemas.microsoft.com/office/drawing/2014/main" id="{191BFFAB-1B86-D549-9D64-E0AA8FCC608F}"/>
                </a:ext>
              </a:extLst>
            </p:cNvPr>
            <p:cNvSpPr/>
            <p:nvPr/>
          </p:nvSpPr>
          <p:spPr>
            <a:xfrm>
              <a:off x="4398302" y="7221933"/>
              <a:ext cx="12287250" cy="135127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9504" tIns="59504" rIns="59504" bIns="59504">
              <a:spAutoFit/>
            </a:bodyPr>
            <a:lstStyle/>
            <a:p>
              <a:pPr lvl="1" algn="l">
                <a:defRPr sz="1800"/>
              </a:pPr>
              <a:r>
                <a:rPr lang="de-de" sz="4000" dirty="0">
                  <a:latin typeface="+mj-lt"/>
                </a:rPr>
                <a:t>Stressfaktoren </a:t>
              </a:r>
            </a:p>
            <a:p>
              <a:pPr lvl="1" algn="l">
                <a:defRPr sz="1800"/>
              </a:pPr>
              <a:r>
                <a:rPr lang="de-de" sz="4000" dirty="0">
                  <a:latin typeface="+mj-lt"/>
                </a:rPr>
                <a:t>am Arbeitsplatz</a:t>
              </a:r>
              <a:r>
                <a:rPr lang="de-de" sz="4000" baseline="30000" dirty="0">
                  <a:latin typeface="+mj-lt"/>
                </a:rPr>
                <a:t>2</a:t>
              </a:r>
              <a:r>
                <a:rPr lang="de-de" sz="4000" dirty="0">
                  <a:latin typeface="+mj-lt"/>
                </a:rPr>
                <a:t>:</a:t>
              </a:r>
            </a:p>
          </p:txBody>
        </p:sp>
        <p:sp>
          <p:nvSpPr>
            <p:cNvPr id="116" name="Shape 34">
              <a:extLst>
                <a:ext uri="{FF2B5EF4-FFF2-40B4-BE49-F238E27FC236}">
                  <a16:creationId xmlns:a16="http://schemas.microsoft.com/office/drawing/2014/main" id="{3409A8E9-EECE-BC4E-8697-AD20C90C70A7}"/>
                </a:ext>
              </a:extLst>
            </p:cNvPr>
            <p:cNvSpPr/>
            <p:nvPr/>
          </p:nvSpPr>
          <p:spPr>
            <a:xfrm>
              <a:off x="10958903" y="7084815"/>
              <a:ext cx="12287250" cy="566014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9504" tIns="59504" rIns="59504" bIns="59504">
              <a:spAutoFit/>
            </a:bodyPr>
            <a:lstStyle/>
            <a:p>
              <a:pPr marL="571500" lvl="1" indent="-571500" algn="l">
                <a:lnSpc>
                  <a:spcPct val="150000"/>
                </a:lnSpc>
                <a:buFont typeface="Arial" panose="020B0604020202020204" pitchFamily="34" charset="0"/>
                <a:buChar char="•"/>
                <a:defRPr sz="1800"/>
              </a:pPr>
              <a:r>
                <a:rPr lang="de-de" sz="4000" dirty="0" smtClean="0">
                  <a:latin typeface="+mj-lt"/>
                </a:rPr>
                <a:t>lange Arbeitszeiten</a:t>
              </a:r>
            </a:p>
            <a:p>
              <a:pPr marL="571500" lvl="1" indent="-571500" algn="l">
                <a:lnSpc>
                  <a:spcPct val="150000"/>
                </a:lnSpc>
                <a:buFont typeface="Arial" panose="020B0604020202020204" pitchFamily="34" charset="0"/>
                <a:buChar char="•"/>
                <a:defRPr sz="1800"/>
              </a:pPr>
              <a:r>
                <a:rPr lang="de-de" sz="4000" dirty="0" smtClean="0">
                  <a:latin typeface="+mj-lt"/>
                </a:rPr>
                <a:t>unklare Aufgaben</a:t>
              </a:r>
            </a:p>
            <a:p>
              <a:pPr marL="571500" lvl="1" indent="-571500" algn="l">
                <a:lnSpc>
                  <a:spcPct val="150000"/>
                </a:lnSpc>
                <a:buFont typeface="Arial" panose="020B0604020202020204" pitchFamily="34" charset="0"/>
                <a:buChar char="•"/>
                <a:defRPr sz="1800"/>
              </a:pPr>
              <a:r>
                <a:rPr lang="de-de" sz="4000" dirty="0" smtClean="0">
                  <a:latin typeface="+mj-lt"/>
                </a:rPr>
                <a:t>Unzufriedenheit</a:t>
              </a:r>
            </a:p>
            <a:p>
              <a:pPr marL="571500" lvl="1" indent="-571500" algn="l">
                <a:lnSpc>
                  <a:spcPct val="150000"/>
                </a:lnSpc>
                <a:buFont typeface="Arial" panose="020B0604020202020204" pitchFamily="34" charset="0"/>
                <a:buChar char="•"/>
                <a:defRPr sz="1800"/>
              </a:pPr>
              <a:r>
                <a:rPr lang="de-de" sz="4000" dirty="0" smtClean="0">
                  <a:latin typeface="+mj-lt"/>
                </a:rPr>
                <a:t>Unsicherheit </a:t>
              </a:r>
            </a:p>
            <a:p>
              <a:pPr marL="571500" lvl="1" indent="-571500" algn="l">
                <a:buFont typeface="Arial" panose="020B0604020202020204" pitchFamily="34" charset="0"/>
                <a:buChar char="•"/>
                <a:defRPr sz="1800"/>
              </a:pPr>
              <a:r>
                <a:rPr lang="de-de" sz="4000" dirty="0" smtClean="0">
                  <a:latin typeface="+mj-lt"/>
                </a:rPr>
                <a:t>schlechte </a:t>
              </a:r>
              <a:br>
                <a:rPr lang="de-de" sz="4000" dirty="0" smtClean="0">
                  <a:latin typeface="+mj-lt"/>
                </a:rPr>
              </a:br>
              <a:r>
                <a:rPr lang="de-de" sz="4000" dirty="0" smtClean="0">
                  <a:latin typeface="+mj-lt"/>
                </a:rPr>
                <a:t>Beziehungen </a:t>
              </a:r>
              <a:br>
                <a:rPr lang="de-de" sz="4000" dirty="0" smtClean="0">
                  <a:latin typeface="+mj-lt"/>
                </a:rPr>
              </a:br>
              <a:r>
                <a:rPr lang="de-de" sz="4000" dirty="0" smtClean="0">
                  <a:latin typeface="+mj-lt"/>
                </a:rPr>
                <a:t>zu Kollegen</a:t>
              </a:r>
              <a:endParaRPr lang="de-de" sz="4000" dirty="0">
                <a:latin typeface="+mj-lt"/>
              </a:endParaRPr>
            </a:p>
          </p:txBody>
        </p:sp>
        <p:pic>
          <p:nvPicPr>
            <p:cNvPr id="1042" name="Picture 18" descr="Résultat de recherche d'images pour &quot;overtime icon transparent&quot;">
              <a:extLst>
                <a:ext uri="{FF2B5EF4-FFF2-40B4-BE49-F238E27FC236}">
                  <a16:creationId xmlns:a16="http://schemas.microsoft.com/office/drawing/2014/main" id="{5D5025DE-3994-2543-B296-3D55123CF80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8797"/>
            <a:stretch/>
          </p:blipFill>
          <p:spPr bwMode="auto">
            <a:xfrm>
              <a:off x="9003650" y="7360532"/>
              <a:ext cx="1808551" cy="2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8" name="Shape 34">
              <a:extLst>
                <a:ext uri="{FF2B5EF4-FFF2-40B4-BE49-F238E27FC236}">
                  <a16:creationId xmlns:a16="http://schemas.microsoft.com/office/drawing/2014/main" id="{205670E2-0068-324B-B5F0-FF03A76995E1}"/>
                </a:ext>
              </a:extLst>
            </p:cNvPr>
            <p:cNvSpPr/>
            <p:nvPr/>
          </p:nvSpPr>
          <p:spPr>
            <a:xfrm>
              <a:off x="4378580" y="9322481"/>
              <a:ext cx="5944932" cy="381348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9504" tIns="59504" rIns="59504" bIns="59504">
              <a:spAutoFit/>
            </a:bodyPr>
            <a:lstStyle/>
            <a:p>
              <a:pPr lvl="1" algn="l">
                <a:defRPr sz="1800"/>
              </a:pPr>
              <a:r>
                <a:rPr lang="de-de" sz="4000" b="1" dirty="0">
                  <a:latin typeface="+mj-lt"/>
                </a:rPr>
                <a:t>Chronischer </a:t>
              </a:r>
            </a:p>
            <a:p>
              <a:pPr lvl="1" algn="l">
                <a:defRPr sz="1800"/>
              </a:pPr>
              <a:r>
                <a:rPr lang="de-de" sz="4000" b="1" dirty="0">
                  <a:latin typeface="+mj-lt"/>
                </a:rPr>
                <a:t>berufsbedingter </a:t>
              </a:r>
            </a:p>
            <a:p>
              <a:pPr lvl="1" algn="l">
                <a:defRPr sz="1800"/>
              </a:pPr>
              <a:r>
                <a:rPr lang="de-de" sz="4000" b="1" dirty="0">
                  <a:latin typeface="+mj-lt"/>
                </a:rPr>
                <a:t>Stress kann das </a:t>
              </a:r>
              <a:r>
                <a:rPr lang="de-DE" sz="4000" b="1" dirty="0" smtClean="0">
                  <a:solidFill>
                    <a:schemeClr val="bg1"/>
                  </a:solidFill>
                  <a:latin typeface="+mj-lt"/>
                </a:rPr>
                <a:t>…</a:t>
              </a:r>
              <a:r>
                <a:rPr lang="de-de" sz="4000" b="1" dirty="0" smtClean="0">
                  <a:latin typeface="+mj-lt"/>
                </a:rPr>
                <a:t>Risiko erhöhen</a:t>
              </a:r>
              <a:r>
                <a:rPr lang="de-de" sz="4000" b="1" dirty="0">
                  <a:latin typeface="+mj-lt"/>
                </a:rPr>
                <a:t>, eine </a:t>
              </a:r>
              <a:r>
                <a:rPr lang="de-DE" sz="4000" b="1" dirty="0" smtClean="0">
                  <a:solidFill>
                    <a:schemeClr val="bg1"/>
                  </a:solidFill>
                  <a:latin typeface="+mj-lt"/>
                </a:rPr>
                <a:t>…</a:t>
              </a:r>
              <a:r>
                <a:rPr lang="de-de" sz="4000" b="1" dirty="0" smtClean="0">
                  <a:latin typeface="+mj-lt"/>
                </a:rPr>
                <a:t>psychische Erkrank-</a:t>
              </a:r>
              <a:r>
                <a:rPr lang="de-DE" sz="4000" b="1" dirty="0" smtClean="0">
                  <a:solidFill>
                    <a:schemeClr val="bg1"/>
                  </a:solidFill>
                  <a:latin typeface="+mj-lt"/>
                </a:rPr>
                <a:t>…</a:t>
              </a:r>
              <a:r>
                <a:rPr lang="de-de" sz="4000" b="1" dirty="0" err="1" smtClean="0">
                  <a:latin typeface="+mj-lt"/>
                </a:rPr>
                <a:t>ung</a:t>
              </a:r>
              <a:r>
                <a:rPr lang="de-de" sz="4000" b="1" dirty="0" smtClean="0">
                  <a:latin typeface="+mj-lt"/>
                </a:rPr>
                <a:t> </a:t>
              </a:r>
              <a:r>
                <a:rPr lang="de-de" sz="4000" b="1" dirty="0">
                  <a:latin typeface="+mj-lt"/>
                </a:rPr>
                <a:t>zu entwickeln</a:t>
              </a:r>
              <a:r>
                <a:rPr lang="de-de" sz="4000" baseline="30000" dirty="0">
                  <a:latin typeface="+mj-lt"/>
                </a:rPr>
                <a:t>3</a:t>
              </a:r>
              <a:r>
                <a:rPr lang="de-de" sz="4000" b="1" dirty="0">
                  <a:latin typeface="+mj-lt"/>
                </a:rPr>
                <a:t>. </a:t>
              </a: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E6925F45-27F2-2A48-AE81-0580AE17E211}"/>
                </a:ext>
              </a:extLst>
            </p:cNvPr>
            <p:cNvGrpSpPr/>
            <p:nvPr/>
          </p:nvGrpSpPr>
          <p:grpSpPr>
            <a:xfrm>
              <a:off x="2693426" y="14056682"/>
              <a:ext cx="3842337" cy="3770582"/>
              <a:chOff x="2693426" y="13662650"/>
              <a:chExt cx="3842337" cy="3770582"/>
            </a:xfrm>
          </p:grpSpPr>
          <p:sp>
            <p:nvSpPr>
              <p:cNvPr id="5" name="Ellipse 4">
                <a:extLst>
                  <a:ext uri="{FF2B5EF4-FFF2-40B4-BE49-F238E27FC236}">
                    <a16:creationId xmlns:a16="http://schemas.microsoft.com/office/drawing/2014/main" id="{FE03F27F-8B63-8D44-B89C-F31CDB143FAF}"/>
                  </a:ext>
                </a:extLst>
              </p:cNvPr>
              <p:cNvSpPr/>
              <p:nvPr/>
            </p:nvSpPr>
            <p:spPr>
              <a:xfrm>
                <a:off x="2693426" y="13671656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0" name="Ellipse 119">
                <a:extLst>
                  <a:ext uri="{FF2B5EF4-FFF2-40B4-BE49-F238E27FC236}">
                    <a16:creationId xmlns:a16="http://schemas.microsoft.com/office/drawing/2014/main" id="{48C2DA45-7694-064D-95B4-4093C08854C8}"/>
                  </a:ext>
                </a:extLst>
              </p:cNvPr>
              <p:cNvSpPr/>
              <p:nvPr/>
            </p:nvSpPr>
            <p:spPr>
              <a:xfrm>
                <a:off x="3092944" y="13671655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1" name="Ellipse 120">
                <a:extLst>
                  <a:ext uri="{FF2B5EF4-FFF2-40B4-BE49-F238E27FC236}">
                    <a16:creationId xmlns:a16="http://schemas.microsoft.com/office/drawing/2014/main" id="{CBC98C97-A362-3B4E-A3D4-FA683DEF6C14}"/>
                  </a:ext>
                </a:extLst>
              </p:cNvPr>
              <p:cNvSpPr/>
              <p:nvPr/>
            </p:nvSpPr>
            <p:spPr>
              <a:xfrm>
                <a:off x="3492462" y="13671654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2" name="Ellipse 121">
                <a:extLst>
                  <a:ext uri="{FF2B5EF4-FFF2-40B4-BE49-F238E27FC236}">
                    <a16:creationId xmlns:a16="http://schemas.microsoft.com/office/drawing/2014/main" id="{B2B41AE5-13C3-9048-A400-77BAAA3E6773}"/>
                  </a:ext>
                </a:extLst>
              </p:cNvPr>
              <p:cNvSpPr/>
              <p:nvPr/>
            </p:nvSpPr>
            <p:spPr>
              <a:xfrm>
                <a:off x="3880314" y="13671653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3" name="Ellipse 122">
                <a:extLst>
                  <a:ext uri="{FF2B5EF4-FFF2-40B4-BE49-F238E27FC236}">
                    <a16:creationId xmlns:a16="http://schemas.microsoft.com/office/drawing/2014/main" id="{9F125495-BD7C-A448-81AD-9180DACC4042}"/>
                  </a:ext>
                </a:extLst>
              </p:cNvPr>
              <p:cNvSpPr/>
              <p:nvPr/>
            </p:nvSpPr>
            <p:spPr>
              <a:xfrm>
                <a:off x="4279832" y="13671652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4" name="Ellipse 123">
                <a:extLst>
                  <a:ext uri="{FF2B5EF4-FFF2-40B4-BE49-F238E27FC236}">
                    <a16:creationId xmlns:a16="http://schemas.microsoft.com/office/drawing/2014/main" id="{68433A1D-5B0C-9448-B1A7-7E7D56E77FB2}"/>
                  </a:ext>
                </a:extLst>
              </p:cNvPr>
              <p:cNvSpPr/>
              <p:nvPr/>
            </p:nvSpPr>
            <p:spPr>
              <a:xfrm>
                <a:off x="4679350" y="13671651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5" name="Ellipse 124">
                <a:extLst>
                  <a:ext uri="{FF2B5EF4-FFF2-40B4-BE49-F238E27FC236}">
                    <a16:creationId xmlns:a16="http://schemas.microsoft.com/office/drawing/2014/main" id="{EA06F8A1-117C-2D4A-9E3F-DE4778FC59C5}"/>
                  </a:ext>
                </a:extLst>
              </p:cNvPr>
              <p:cNvSpPr/>
              <p:nvPr/>
            </p:nvSpPr>
            <p:spPr>
              <a:xfrm>
                <a:off x="5078868" y="13668651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6" name="Ellipse 125">
                <a:extLst>
                  <a:ext uri="{FF2B5EF4-FFF2-40B4-BE49-F238E27FC236}">
                    <a16:creationId xmlns:a16="http://schemas.microsoft.com/office/drawing/2014/main" id="{201D08DB-D530-DC40-9151-F5A1587EC0ED}"/>
                  </a:ext>
                </a:extLst>
              </p:cNvPr>
              <p:cNvSpPr/>
              <p:nvPr/>
            </p:nvSpPr>
            <p:spPr>
              <a:xfrm>
                <a:off x="5478345" y="13665651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7" name="Ellipse 126">
                <a:extLst>
                  <a:ext uri="{FF2B5EF4-FFF2-40B4-BE49-F238E27FC236}">
                    <a16:creationId xmlns:a16="http://schemas.microsoft.com/office/drawing/2014/main" id="{4F466F3B-2C3F-0647-A97A-D8E0EA6087AD}"/>
                  </a:ext>
                </a:extLst>
              </p:cNvPr>
              <p:cNvSpPr/>
              <p:nvPr/>
            </p:nvSpPr>
            <p:spPr>
              <a:xfrm>
                <a:off x="5866197" y="13662651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8" name="Ellipse 127">
                <a:extLst>
                  <a:ext uri="{FF2B5EF4-FFF2-40B4-BE49-F238E27FC236}">
                    <a16:creationId xmlns:a16="http://schemas.microsoft.com/office/drawing/2014/main" id="{C369AD98-9068-3647-BB44-E00030520551}"/>
                  </a:ext>
                </a:extLst>
              </p:cNvPr>
              <p:cNvSpPr/>
              <p:nvPr/>
            </p:nvSpPr>
            <p:spPr>
              <a:xfrm>
                <a:off x="6265674" y="13662650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9" name="Ellipse 128">
                <a:extLst>
                  <a:ext uri="{FF2B5EF4-FFF2-40B4-BE49-F238E27FC236}">
                    <a16:creationId xmlns:a16="http://schemas.microsoft.com/office/drawing/2014/main" id="{D6F19FDB-EC95-8D4E-921E-5FD77F9CF9C0}"/>
                  </a:ext>
                </a:extLst>
              </p:cNvPr>
              <p:cNvSpPr/>
              <p:nvPr/>
            </p:nvSpPr>
            <p:spPr>
              <a:xfrm>
                <a:off x="2698677" y="14055910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0" name="Ellipse 129">
                <a:extLst>
                  <a:ext uri="{FF2B5EF4-FFF2-40B4-BE49-F238E27FC236}">
                    <a16:creationId xmlns:a16="http://schemas.microsoft.com/office/drawing/2014/main" id="{E8D40A90-7F7C-8541-A467-E96793906586}"/>
                  </a:ext>
                </a:extLst>
              </p:cNvPr>
              <p:cNvSpPr/>
              <p:nvPr/>
            </p:nvSpPr>
            <p:spPr>
              <a:xfrm>
                <a:off x="3098195" y="14055909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1" name="Ellipse 130">
                <a:extLst>
                  <a:ext uri="{FF2B5EF4-FFF2-40B4-BE49-F238E27FC236}">
                    <a16:creationId xmlns:a16="http://schemas.microsoft.com/office/drawing/2014/main" id="{5AB01539-60E3-2641-8DB9-CFD76E599EB2}"/>
                  </a:ext>
                </a:extLst>
              </p:cNvPr>
              <p:cNvSpPr/>
              <p:nvPr/>
            </p:nvSpPr>
            <p:spPr>
              <a:xfrm>
                <a:off x="3497713" y="14055908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2" name="Ellipse 131">
                <a:extLst>
                  <a:ext uri="{FF2B5EF4-FFF2-40B4-BE49-F238E27FC236}">
                    <a16:creationId xmlns:a16="http://schemas.microsoft.com/office/drawing/2014/main" id="{8404800D-DBEB-4741-BB69-E84FBC49A346}"/>
                  </a:ext>
                </a:extLst>
              </p:cNvPr>
              <p:cNvSpPr/>
              <p:nvPr/>
            </p:nvSpPr>
            <p:spPr>
              <a:xfrm>
                <a:off x="3885565" y="14055907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3" name="Ellipse 132">
                <a:extLst>
                  <a:ext uri="{FF2B5EF4-FFF2-40B4-BE49-F238E27FC236}">
                    <a16:creationId xmlns:a16="http://schemas.microsoft.com/office/drawing/2014/main" id="{AAFD2BFA-02F4-764B-B760-D6C357CCFC8E}"/>
                  </a:ext>
                </a:extLst>
              </p:cNvPr>
              <p:cNvSpPr/>
              <p:nvPr/>
            </p:nvSpPr>
            <p:spPr>
              <a:xfrm>
                <a:off x="4285083" y="14055906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4" name="Ellipse 133">
                <a:extLst>
                  <a:ext uri="{FF2B5EF4-FFF2-40B4-BE49-F238E27FC236}">
                    <a16:creationId xmlns:a16="http://schemas.microsoft.com/office/drawing/2014/main" id="{50BA263C-4749-424F-AA96-134FD1545F9C}"/>
                  </a:ext>
                </a:extLst>
              </p:cNvPr>
              <p:cNvSpPr/>
              <p:nvPr/>
            </p:nvSpPr>
            <p:spPr>
              <a:xfrm>
                <a:off x="4684601" y="14055905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5" name="Ellipse 134">
                <a:extLst>
                  <a:ext uri="{FF2B5EF4-FFF2-40B4-BE49-F238E27FC236}">
                    <a16:creationId xmlns:a16="http://schemas.microsoft.com/office/drawing/2014/main" id="{49EE7463-D2FE-DC48-92D8-35AFE65AB914}"/>
                  </a:ext>
                </a:extLst>
              </p:cNvPr>
              <p:cNvSpPr/>
              <p:nvPr/>
            </p:nvSpPr>
            <p:spPr>
              <a:xfrm>
                <a:off x="5084119" y="14052905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6" name="Ellipse 135">
                <a:extLst>
                  <a:ext uri="{FF2B5EF4-FFF2-40B4-BE49-F238E27FC236}">
                    <a16:creationId xmlns:a16="http://schemas.microsoft.com/office/drawing/2014/main" id="{6C307CC4-31AC-2D4A-B44E-6351233A5167}"/>
                  </a:ext>
                </a:extLst>
              </p:cNvPr>
              <p:cNvSpPr/>
              <p:nvPr/>
            </p:nvSpPr>
            <p:spPr>
              <a:xfrm>
                <a:off x="5483596" y="14049905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7" name="Ellipse 136">
                <a:extLst>
                  <a:ext uri="{FF2B5EF4-FFF2-40B4-BE49-F238E27FC236}">
                    <a16:creationId xmlns:a16="http://schemas.microsoft.com/office/drawing/2014/main" id="{41BE3C9B-B389-1443-9EF2-DA4BF50E1670}"/>
                  </a:ext>
                </a:extLst>
              </p:cNvPr>
              <p:cNvSpPr/>
              <p:nvPr/>
            </p:nvSpPr>
            <p:spPr>
              <a:xfrm>
                <a:off x="5871448" y="14046905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8" name="Ellipse 137">
                <a:extLst>
                  <a:ext uri="{FF2B5EF4-FFF2-40B4-BE49-F238E27FC236}">
                    <a16:creationId xmlns:a16="http://schemas.microsoft.com/office/drawing/2014/main" id="{3236B930-434B-2C4D-8F61-6A51F7EA07F4}"/>
                  </a:ext>
                </a:extLst>
              </p:cNvPr>
              <p:cNvSpPr/>
              <p:nvPr/>
            </p:nvSpPr>
            <p:spPr>
              <a:xfrm>
                <a:off x="6270925" y="14046904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9" name="Ellipse 138">
                <a:extLst>
                  <a:ext uri="{FF2B5EF4-FFF2-40B4-BE49-F238E27FC236}">
                    <a16:creationId xmlns:a16="http://schemas.microsoft.com/office/drawing/2014/main" id="{1EA6D381-725F-D144-B808-9C99511FAA40}"/>
                  </a:ext>
                </a:extLst>
              </p:cNvPr>
              <p:cNvSpPr/>
              <p:nvPr/>
            </p:nvSpPr>
            <p:spPr>
              <a:xfrm>
                <a:off x="2693426" y="14449165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0" name="Ellipse 139">
                <a:extLst>
                  <a:ext uri="{FF2B5EF4-FFF2-40B4-BE49-F238E27FC236}">
                    <a16:creationId xmlns:a16="http://schemas.microsoft.com/office/drawing/2014/main" id="{042021A6-FA7E-4849-A3DB-B5D566F2B4A5}"/>
                  </a:ext>
                </a:extLst>
              </p:cNvPr>
              <p:cNvSpPr/>
              <p:nvPr/>
            </p:nvSpPr>
            <p:spPr>
              <a:xfrm>
                <a:off x="3092944" y="14449164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1" name="Ellipse 140">
                <a:extLst>
                  <a:ext uri="{FF2B5EF4-FFF2-40B4-BE49-F238E27FC236}">
                    <a16:creationId xmlns:a16="http://schemas.microsoft.com/office/drawing/2014/main" id="{6728B0F1-57E3-8F43-95B0-29AB591F1EB3}"/>
                  </a:ext>
                </a:extLst>
              </p:cNvPr>
              <p:cNvSpPr/>
              <p:nvPr/>
            </p:nvSpPr>
            <p:spPr>
              <a:xfrm>
                <a:off x="3492462" y="14449163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2" name="Ellipse 141">
                <a:extLst>
                  <a:ext uri="{FF2B5EF4-FFF2-40B4-BE49-F238E27FC236}">
                    <a16:creationId xmlns:a16="http://schemas.microsoft.com/office/drawing/2014/main" id="{14CDB0CD-E5B9-E041-A924-B6BF21509F5D}"/>
                  </a:ext>
                </a:extLst>
              </p:cNvPr>
              <p:cNvSpPr/>
              <p:nvPr/>
            </p:nvSpPr>
            <p:spPr>
              <a:xfrm>
                <a:off x="3880314" y="14449162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3" name="Ellipse 142">
                <a:extLst>
                  <a:ext uri="{FF2B5EF4-FFF2-40B4-BE49-F238E27FC236}">
                    <a16:creationId xmlns:a16="http://schemas.microsoft.com/office/drawing/2014/main" id="{A295B5EB-EABB-DB47-8C14-087706C7FEE4}"/>
                  </a:ext>
                </a:extLst>
              </p:cNvPr>
              <p:cNvSpPr/>
              <p:nvPr/>
            </p:nvSpPr>
            <p:spPr>
              <a:xfrm>
                <a:off x="4279832" y="14449161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4" name="Ellipse 143">
                <a:extLst>
                  <a:ext uri="{FF2B5EF4-FFF2-40B4-BE49-F238E27FC236}">
                    <a16:creationId xmlns:a16="http://schemas.microsoft.com/office/drawing/2014/main" id="{7F496B4C-1986-574B-8F0E-A74FA077F0CE}"/>
                  </a:ext>
                </a:extLst>
              </p:cNvPr>
              <p:cNvSpPr/>
              <p:nvPr/>
            </p:nvSpPr>
            <p:spPr>
              <a:xfrm>
                <a:off x="4679350" y="14449160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5" name="Ellipse 144">
                <a:extLst>
                  <a:ext uri="{FF2B5EF4-FFF2-40B4-BE49-F238E27FC236}">
                    <a16:creationId xmlns:a16="http://schemas.microsoft.com/office/drawing/2014/main" id="{41E14AE8-C1AB-5A42-A77C-D1F25C2C4F26}"/>
                  </a:ext>
                </a:extLst>
              </p:cNvPr>
              <p:cNvSpPr/>
              <p:nvPr/>
            </p:nvSpPr>
            <p:spPr>
              <a:xfrm>
                <a:off x="5078868" y="14446160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6" name="Ellipse 145">
                <a:extLst>
                  <a:ext uri="{FF2B5EF4-FFF2-40B4-BE49-F238E27FC236}">
                    <a16:creationId xmlns:a16="http://schemas.microsoft.com/office/drawing/2014/main" id="{6EC94495-A629-954A-9B9F-7B5FEA2647B4}"/>
                  </a:ext>
                </a:extLst>
              </p:cNvPr>
              <p:cNvSpPr/>
              <p:nvPr/>
            </p:nvSpPr>
            <p:spPr>
              <a:xfrm>
                <a:off x="5478345" y="14443160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7" name="Ellipse 146">
                <a:extLst>
                  <a:ext uri="{FF2B5EF4-FFF2-40B4-BE49-F238E27FC236}">
                    <a16:creationId xmlns:a16="http://schemas.microsoft.com/office/drawing/2014/main" id="{F032C796-2C0F-1C47-BA87-8D5B000ABCB3}"/>
                  </a:ext>
                </a:extLst>
              </p:cNvPr>
              <p:cNvSpPr/>
              <p:nvPr/>
            </p:nvSpPr>
            <p:spPr>
              <a:xfrm>
                <a:off x="5866197" y="14440160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8" name="Ellipse 147">
                <a:extLst>
                  <a:ext uri="{FF2B5EF4-FFF2-40B4-BE49-F238E27FC236}">
                    <a16:creationId xmlns:a16="http://schemas.microsoft.com/office/drawing/2014/main" id="{3F1A5D3A-9608-834B-A89F-4D85076B5961}"/>
                  </a:ext>
                </a:extLst>
              </p:cNvPr>
              <p:cNvSpPr/>
              <p:nvPr/>
            </p:nvSpPr>
            <p:spPr>
              <a:xfrm>
                <a:off x="6265674" y="14440159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9" name="Ellipse 158">
                <a:extLst>
                  <a:ext uri="{FF2B5EF4-FFF2-40B4-BE49-F238E27FC236}">
                    <a16:creationId xmlns:a16="http://schemas.microsoft.com/office/drawing/2014/main" id="{BD669C21-3056-5041-93F0-C98254D17D2E}"/>
                  </a:ext>
                </a:extLst>
              </p:cNvPr>
              <p:cNvSpPr/>
              <p:nvPr/>
            </p:nvSpPr>
            <p:spPr>
              <a:xfrm>
                <a:off x="2693426" y="14836344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0" name="Ellipse 159">
                <a:extLst>
                  <a:ext uri="{FF2B5EF4-FFF2-40B4-BE49-F238E27FC236}">
                    <a16:creationId xmlns:a16="http://schemas.microsoft.com/office/drawing/2014/main" id="{60AAED0C-5274-8546-8DCD-3E19019E5603}"/>
                  </a:ext>
                </a:extLst>
              </p:cNvPr>
              <p:cNvSpPr/>
              <p:nvPr/>
            </p:nvSpPr>
            <p:spPr>
              <a:xfrm>
                <a:off x="3092944" y="14836343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1" name="Ellipse 160">
                <a:extLst>
                  <a:ext uri="{FF2B5EF4-FFF2-40B4-BE49-F238E27FC236}">
                    <a16:creationId xmlns:a16="http://schemas.microsoft.com/office/drawing/2014/main" id="{7431726B-2F8E-5747-8CDF-3614E20C5078}"/>
                  </a:ext>
                </a:extLst>
              </p:cNvPr>
              <p:cNvSpPr/>
              <p:nvPr/>
            </p:nvSpPr>
            <p:spPr>
              <a:xfrm>
                <a:off x="3492462" y="14836342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2" name="Ellipse 161">
                <a:extLst>
                  <a:ext uri="{FF2B5EF4-FFF2-40B4-BE49-F238E27FC236}">
                    <a16:creationId xmlns:a16="http://schemas.microsoft.com/office/drawing/2014/main" id="{62F599C3-B0A3-3A44-87E4-8F93AD43BBA4}"/>
                  </a:ext>
                </a:extLst>
              </p:cNvPr>
              <p:cNvSpPr/>
              <p:nvPr/>
            </p:nvSpPr>
            <p:spPr>
              <a:xfrm>
                <a:off x="3880314" y="14836341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3" name="Ellipse 162">
                <a:extLst>
                  <a:ext uri="{FF2B5EF4-FFF2-40B4-BE49-F238E27FC236}">
                    <a16:creationId xmlns:a16="http://schemas.microsoft.com/office/drawing/2014/main" id="{392933CA-D5A3-6E4E-AD7D-C37AC78F6A51}"/>
                  </a:ext>
                </a:extLst>
              </p:cNvPr>
              <p:cNvSpPr/>
              <p:nvPr/>
            </p:nvSpPr>
            <p:spPr>
              <a:xfrm>
                <a:off x="4279832" y="14836340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4" name="Ellipse 163">
                <a:extLst>
                  <a:ext uri="{FF2B5EF4-FFF2-40B4-BE49-F238E27FC236}">
                    <a16:creationId xmlns:a16="http://schemas.microsoft.com/office/drawing/2014/main" id="{C7F4922A-50E9-CB4D-A05F-83CBF249F654}"/>
                  </a:ext>
                </a:extLst>
              </p:cNvPr>
              <p:cNvSpPr/>
              <p:nvPr/>
            </p:nvSpPr>
            <p:spPr>
              <a:xfrm>
                <a:off x="4679350" y="14836339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5" name="Ellipse 164">
                <a:extLst>
                  <a:ext uri="{FF2B5EF4-FFF2-40B4-BE49-F238E27FC236}">
                    <a16:creationId xmlns:a16="http://schemas.microsoft.com/office/drawing/2014/main" id="{5EB1F27D-7079-EE4D-BA32-608D4451861F}"/>
                  </a:ext>
                </a:extLst>
              </p:cNvPr>
              <p:cNvSpPr/>
              <p:nvPr/>
            </p:nvSpPr>
            <p:spPr>
              <a:xfrm>
                <a:off x="5078868" y="14833339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6" name="Ellipse 165">
                <a:extLst>
                  <a:ext uri="{FF2B5EF4-FFF2-40B4-BE49-F238E27FC236}">
                    <a16:creationId xmlns:a16="http://schemas.microsoft.com/office/drawing/2014/main" id="{69C618F5-CB67-964E-BFF5-BD3943CF5F33}"/>
                  </a:ext>
                </a:extLst>
              </p:cNvPr>
              <p:cNvSpPr/>
              <p:nvPr/>
            </p:nvSpPr>
            <p:spPr>
              <a:xfrm>
                <a:off x="5478345" y="14830339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7" name="Ellipse 166">
                <a:extLst>
                  <a:ext uri="{FF2B5EF4-FFF2-40B4-BE49-F238E27FC236}">
                    <a16:creationId xmlns:a16="http://schemas.microsoft.com/office/drawing/2014/main" id="{1AF094DB-C0A0-FA4E-8693-1E959AB9DE40}"/>
                  </a:ext>
                </a:extLst>
              </p:cNvPr>
              <p:cNvSpPr/>
              <p:nvPr/>
            </p:nvSpPr>
            <p:spPr>
              <a:xfrm>
                <a:off x="5866197" y="14827339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8" name="Ellipse 167">
                <a:extLst>
                  <a:ext uri="{FF2B5EF4-FFF2-40B4-BE49-F238E27FC236}">
                    <a16:creationId xmlns:a16="http://schemas.microsoft.com/office/drawing/2014/main" id="{A86A6667-8E01-8543-B74C-D5A512157633}"/>
                  </a:ext>
                </a:extLst>
              </p:cNvPr>
              <p:cNvSpPr/>
              <p:nvPr/>
            </p:nvSpPr>
            <p:spPr>
              <a:xfrm>
                <a:off x="6265674" y="14827338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9" name="Ellipse 168">
                <a:extLst>
                  <a:ext uri="{FF2B5EF4-FFF2-40B4-BE49-F238E27FC236}">
                    <a16:creationId xmlns:a16="http://schemas.microsoft.com/office/drawing/2014/main" id="{C3BA468D-01B3-764A-93E9-5121CAB182DD}"/>
                  </a:ext>
                </a:extLst>
              </p:cNvPr>
              <p:cNvSpPr/>
              <p:nvPr/>
            </p:nvSpPr>
            <p:spPr>
              <a:xfrm>
                <a:off x="2693426" y="15214325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0" name="Ellipse 169">
                <a:extLst>
                  <a:ext uri="{FF2B5EF4-FFF2-40B4-BE49-F238E27FC236}">
                    <a16:creationId xmlns:a16="http://schemas.microsoft.com/office/drawing/2014/main" id="{307D117F-A99D-334E-868B-98871F227BAC}"/>
                  </a:ext>
                </a:extLst>
              </p:cNvPr>
              <p:cNvSpPr/>
              <p:nvPr/>
            </p:nvSpPr>
            <p:spPr>
              <a:xfrm>
                <a:off x="3092944" y="15214324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1" name="Ellipse 170">
                <a:extLst>
                  <a:ext uri="{FF2B5EF4-FFF2-40B4-BE49-F238E27FC236}">
                    <a16:creationId xmlns:a16="http://schemas.microsoft.com/office/drawing/2014/main" id="{2604A1BD-3CCE-4247-9EC4-4529E5EAC048}"/>
                  </a:ext>
                </a:extLst>
              </p:cNvPr>
              <p:cNvSpPr/>
              <p:nvPr/>
            </p:nvSpPr>
            <p:spPr>
              <a:xfrm>
                <a:off x="3492462" y="15214323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2" name="Ellipse 171">
                <a:extLst>
                  <a:ext uri="{FF2B5EF4-FFF2-40B4-BE49-F238E27FC236}">
                    <a16:creationId xmlns:a16="http://schemas.microsoft.com/office/drawing/2014/main" id="{14B2F95D-AD1D-9545-BE9B-21BFD7D124E9}"/>
                  </a:ext>
                </a:extLst>
              </p:cNvPr>
              <p:cNvSpPr/>
              <p:nvPr/>
            </p:nvSpPr>
            <p:spPr>
              <a:xfrm>
                <a:off x="3880314" y="15214322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3" name="Ellipse 172">
                <a:extLst>
                  <a:ext uri="{FF2B5EF4-FFF2-40B4-BE49-F238E27FC236}">
                    <a16:creationId xmlns:a16="http://schemas.microsoft.com/office/drawing/2014/main" id="{BAC7F77E-03E1-BE4F-BF98-3783D34CB824}"/>
                  </a:ext>
                </a:extLst>
              </p:cNvPr>
              <p:cNvSpPr/>
              <p:nvPr/>
            </p:nvSpPr>
            <p:spPr>
              <a:xfrm>
                <a:off x="4279832" y="15214321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4" name="Ellipse 173">
                <a:extLst>
                  <a:ext uri="{FF2B5EF4-FFF2-40B4-BE49-F238E27FC236}">
                    <a16:creationId xmlns:a16="http://schemas.microsoft.com/office/drawing/2014/main" id="{FB75E086-0237-6546-8824-8A7CFA63DF8E}"/>
                  </a:ext>
                </a:extLst>
              </p:cNvPr>
              <p:cNvSpPr/>
              <p:nvPr/>
            </p:nvSpPr>
            <p:spPr>
              <a:xfrm>
                <a:off x="4679350" y="15214320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5" name="Ellipse 174">
                <a:extLst>
                  <a:ext uri="{FF2B5EF4-FFF2-40B4-BE49-F238E27FC236}">
                    <a16:creationId xmlns:a16="http://schemas.microsoft.com/office/drawing/2014/main" id="{20B89A50-B231-804C-95A7-207FE24CBCBC}"/>
                  </a:ext>
                </a:extLst>
              </p:cNvPr>
              <p:cNvSpPr/>
              <p:nvPr/>
            </p:nvSpPr>
            <p:spPr>
              <a:xfrm>
                <a:off x="5078868" y="15211320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6" name="Ellipse 175">
                <a:extLst>
                  <a:ext uri="{FF2B5EF4-FFF2-40B4-BE49-F238E27FC236}">
                    <a16:creationId xmlns:a16="http://schemas.microsoft.com/office/drawing/2014/main" id="{B56C7CF6-72A2-1F4B-AF7D-D4F3210DE06A}"/>
                  </a:ext>
                </a:extLst>
              </p:cNvPr>
              <p:cNvSpPr/>
              <p:nvPr/>
            </p:nvSpPr>
            <p:spPr>
              <a:xfrm>
                <a:off x="5478345" y="15208320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7" name="Ellipse 176">
                <a:extLst>
                  <a:ext uri="{FF2B5EF4-FFF2-40B4-BE49-F238E27FC236}">
                    <a16:creationId xmlns:a16="http://schemas.microsoft.com/office/drawing/2014/main" id="{84D28B8D-1BD8-D746-A68C-EAD739C4F616}"/>
                  </a:ext>
                </a:extLst>
              </p:cNvPr>
              <p:cNvSpPr/>
              <p:nvPr/>
            </p:nvSpPr>
            <p:spPr>
              <a:xfrm>
                <a:off x="5866197" y="15205320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8" name="Ellipse 177">
                <a:extLst>
                  <a:ext uri="{FF2B5EF4-FFF2-40B4-BE49-F238E27FC236}">
                    <a16:creationId xmlns:a16="http://schemas.microsoft.com/office/drawing/2014/main" id="{10C1338B-06E5-CE43-8604-89F967BC7083}"/>
                  </a:ext>
                </a:extLst>
              </p:cNvPr>
              <p:cNvSpPr/>
              <p:nvPr/>
            </p:nvSpPr>
            <p:spPr>
              <a:xfrm>
                <a:off x="6265674" y="15205319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9" name="Ellipse 178">
                <a:extLst>
                  <a:ext uri="{FF2B5EF4-FFF2-40B4-BE49-F238E27FC236}">
                    <a16:creationId xmlns:a16="http://schemas.microsoft.com/office/drawing/2014/main" id="{BE1914E8-A31E-4749-8F05-61D16EA0B30E}"/>
                  </a:ext>
                </a:extLst>
              </p:cNvPr>
              <p:cNvSpPr/>
              <p:nvPr/>
            </p:nvSpPr>
            <p:spPr>
              <a:xfrm>
                <a:off x="2693426" y="15601307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0" name="Ellipse 179">
                <a:extLst>
                  <a:ext uri="{FF2B5EF4-FFF2-40B4-BE49-F238E27FC236}">
                    <a16:creationId xmlns:a16="http://schemas.microsoft.com/office/drawing/2014/main" id="{865BD7A4-16B1-E54B-9BE6-E2B02584D611}"/>
                  </a:ext>
                </a:extLst>
              </p:cNvPr>
              <p:cNvSpPr/>
              <p:nvPr/>
            </p:nvSpPr>
            <p:spPr>
              <a:xfrm>
                <a:off x="3092944" y="15601306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1" name="Ellipse 180">
                <a:extLst>
                  <a:ext uri="{FF2B5EF4-FFF2-40B4-BE49-F238E27FC236}">
                    <a16:creationId xmlns:a16="http://schemas.microsoft.com/office/drawing/2014/main" id="{81A14025-3253-4041-8A4E-3894576FFD7A}"/>
                  </a:ext>
                </a:extLst>
              </p:cNvPr>
              <p:cNvSpPr/>
              <p:nvPr/>
            </p:nvSpPr>
            <p:spPr>
              <a:xfrm>
                <a:off x="3492462" y="15601305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2" name="Ellipse 181">
                <a:extLst>
                  <a:ext uri="{FF2B5EF4-FFF2-40B4-BE49-F238E27FC236}">
                    <a16:creationId xmlns:a16="http://schemas.microsoft.com/office/drawing/2014/main" id="{8C311E7A-D7D8-D845-B5BA-A2ACD7564D05}"/>
                  </a:ext>
                </a:extLst>
              </p:cNvPr>
              <p:cNvSpPr/>
              <p:nvPr/>
            </p:nvSpPr>
            <p:spPr>
              <a:xfrm>
                <a:off x="3880314" y="15601304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3" name="Ellipse 182">
                <a:extLst>
                  <a:ext uri="{FF2B5EF4-FFF2-40B4-BE49-F238E27FC236}">
                    <a16:creationId xmlns:a16="http://schemas.microsoft.com/office/drawing/2014/main" id="{15F168B9-7508-EE43-BD5E-317ACBB74466}"/>
                  </a:ext>
                </a:extLst>
              </p:cNvPr>
              <p:cNvSpPr/>
              <p:nvPr/>
            </p:nvSpPr>
            <p:spPr>
              <a:xfrm>
                <a:off x="4279832" y="15601303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4" name="Ellipse 183">
                <a:extLst>
                  <a:ext uri="{FF2B5EF4-FFF2-40B4-BE49-F238E27FC236}">
                    <a16:creationId xmlns:a16="http://schemas.microsoft.com/office/drawing/2014/main" id="{A2A692C4-9F8A-5644-B4C9-90CD71E7DB41}"/>
                  </a:ext>
                </a:extLst>
              </p:cNvPr>
              <p:cNvSpPr/>
              <p:nvPr/>
            </p:nvSpPr>
            <p:spPr>
              <a:xfrm>
                <a:off x="4679350" y="15601302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5" name="Ellipse 184">
                <a:extLst>
                  <a:ext uri="{FF2B5EF4-FFF2-40B4-BE49-F238E27FC236}">
                    <a16:creationId xmlns:a16="http://schemas.microsoft.com/office/drawing/2014/main" id="{1D0ED278-15A5-2B4D-8E7D-DD0604ADCB22}"/>
                  </a:ext>
                </a:extLst>
              </p:cNvPr>
              <p:cNvSpPr/>
              <p:nvPr/>
            </p:nvSpPr>
            <p:spPr>
              <a:xfrm>
                <a:off x="5078868" y="15598302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6" name="Ellipse 185">
                <a:extLst>
                  <a:ext uri="{FF2B5EF4-FFF2-40B4-BE49-F238E27FC236}">
                    <a16:creationId xmlns:a16="http://schemas.microsoft.com/office/drawing/2014/main" id="{E020035F-C00A-F546-AE94-63B22E5C5279}"/>
                  </a:ext>
                </a:extLst>
              </p:cNvPr>
              <p:cNvSpPr/>
              <p:nvPr/>
            </p:nvSpPr>
            <p:spPr>
              <a:xfrm>
                <a:off x="5478345" y="15595302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7" name="Ellipse 186">
                <a:extLst>
                  <a:ext uri="{FF2B5EF4-FFF2-40B4-BE49-F238E27FC236}">
                    <a16:creationId xmlns:a16="http://schemas.microsoft.com/office/drawing/2014/main" id="{C09E809C-DA4C-C64B-BA83-23AA142D3C43}"/>
                  </a:ext>
                </a:extLst>
              </p:cNvPr>
              <p:cNvSpPr/>
              <p:nvPr/>
            </p:nvSpPr>
            <p:spPr>
              <a:xfrm>
                <a:off x="5866197" y="15592302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8" name="Ellipse 187">
                <a:extLst>
                  <a:ext uri="{FF2B5EF4-FFF2-40B4-BE49-F238E27FC236}">
                    <a16:creationId xmlns:a16="http://schemas.microsoft.com/office/drawing/2014/main" id="{E6B3530A-29C5-7F43-8DE4-441423FE859D}"/>
                  </a:ext>
                </a:extLst>
              </p:cNvPr>
              <p:cNvSpPr/>
              <p:nvPr/>
            </p:nvSpPr>
            <p:spPr>
              <a:xfrm>
                <a:off x="6265674" y="15592301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9" name="Ellipse 188">
                <a:extLst>
                  <a:ext uri="{FF2B5EF4-FFF2-40B4-BE49-F238E27FC236}">
                    <a16:creationId xmlns:a16="http://schemas.microsoft.com/office/drawing/2014/main" id="{82931DF4-6F60-2A43-B347-BA17D6D71BF6}"/>
                  </a:ext>
                </a:extLst>
              </p:cNvPr>
              <p:cNvSpPr/>
              <p:nvPr/>
            </p:nvSpPr>
            <p:spPr>
              <a:xfrm>
                <a:off x="2693426" y="15988289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0" name="Ellipse 189">
                <a:extLst>
                  <a:ext uri="{FF2B5EF4-FFF2-40B4-BE49-F238E27FC236}">
                    <a16:creationId xmlns:a16="http://schemas.microsoft.com/office/drawing/2014/main" id="{02B6F2F5-E17B-8943-A494-8D915B573FFD}"/>
                  </a:ext>
                </a:extLst>
              </p:cNvPr>
              <p:cNvSpPr/>
              <p:nvPr/>
            </p:nvSpPr>
            <p:spPr>
              <a:xfrm>
                <a:off x="3092944" y="15988288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1" name="Ellipse 190">
                <a:extLst>
                  <a:ext uri="{FF2B5EF4-FFF2-40B4-BE49-F238E27FC236}">
                    <a16:creationId xmlns:a16="http://schemas.microsoft.com/office/drawing/2014/main" id="{7A23AB0D-34FD-CF41-A6EF-CFBD7813BCB7}"/>
                  </a:ext>
                </a:extLst>
              </p:cNvPr>
              <p:cNvSpPr/>
              <p:nvPr/>
            </p:nvSpPr>
            <p:spPr>
              <a:xfrm>
                <a:off x="3492462" y="15988287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2" name="Ellipse 191">
                <a:extLst>
                  <a:ext uri="{FF2B5EF4-FFF2-40B4-BE49-F238E27FC236}">
                    <a16:creationId xmlns:a16="http://schemas.microsoft.com/office/drawing/2014/main" id="{AA123661-3CA3-E245-B817-F7595B7E319A}"/>
                  </a:ext>
                </a:extLst>
              </p:cNvPr>
              <p:cNvSpPr/>
              <p:nvPr/>
            </p:nvSpPr>
            <p:spPr>
              <a:xfrm>
                <a:off x="3880314" y="15988286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3" name="Ellipse 192">
                <a:extLst>
                  <a:ext uri="{FF2B5EF4-FFF2-40B4-BE49-F238E27FC236}">
                    <a16:creationId xmlns:a16="http://schemas.microsoft.com/office/drawing/2014/main" id="{7A1D9C83-01EC-FC4E-83B3-68E5893A65CF}"/>
                  </a:ext>
                </a:extLst>
              </p:cNvPr>
              <p:cNvSpPr/>
              <p:nvPr/>
            </p:nvSpPr>
            <p:spPr>
              <a:xfrm>
                <a:off x="4279832" y="15988285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4" name="Ellipse 193">
                <a:extLst>
                  <a:ext uri="{FF2B5EF4-FFF2-40B4-BE49-F238E27FC236}">
                    <a16:creationId xmlns:a16="http://schemas.microsoft.com/office/drawing/2014/main" id="{C21AF7E3-C297-8B43-ABFB-5323B5EEC905}"/>
                  </a:ext>
                </a:extLst>
              </p:cNvPr>
              <p:cNvSpPr/>
              <p:nvPr/>
            </p:nvSpPr>
            <p:spPr>
              <a:xfrm>
                <a:off x="4679350" y="15988284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5" name="Ellipse 194">
                <a:extLst>
                  <a:ext uri="{FF2B5EF4-FFF2-40B4-BE49-F238E27FC236}">
                    <a16:creationId xmlns:a16="http://schemas.microsoft.com/office/drawing/2014/main" id="{1D232AC2-AAD4-BC46-A8D0-8AA64D197C9E}"/>
                  </a:ext>
                </a:extLst>
              </p:cNvPr>
              <p:cNvSpPr/>
              <p:nvPr/>
            </p:nvSpPr>
            <p:spPr>
              <a:xfrm>
                <a:off x="5078868" y="15985284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6" name="Ellipse 195">
                <a:extLst>
                  <a:ext uri="{FF2B5EF4-FFF2-40B4-BE49-F238E27FC236}">
                    <a16:creationId xmlns:a16="http://schemas.microsoft.com/office/drawing/2014/main" id="{FC023707-230E-E947-82D9-0DFE8AEF264C}"/>
                  </a:ext>
                </a:extLst>
              </p:cNvPr>
              <p:cNvSpPr/>
              <p:nvPr/>
            </p:nvSpPr>
            <p:spPr>
              <a:xfrm>
                <a:off x="5478345" y="15982284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7" name="Ellipse 196">
                <a:extLst>
                  <a:ext uri="{FF2B5EF4-FFF2-40B4-BE49-F238E27FC236}">
                    <a16:creationId xmlns:a16="http://schemas.microsoft.com/office/drawing/2014/main" id="{29A2CADF-96E4-124B-B0BA-2B619BEF7D46}"/>
                  </a:ext>
                </a:extLst>
              </p:cNvPr>
              <p:cNvSpPr/>
              <p:nvPr/>
            </p:nvSpPr>
            <p:spPr>
              <a:xfrm>
                <a:off x="5866197" y="15979284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8" name="Ellipse 197">
                <a:extLst>
                  <a:ext uri="{FF2B5EF4-FFF2-40B4-BE49-F238E27FC236}">
                    <a16:creationId xmlns:a16="http://schemas.microsoft.com/office/drawing/2014/main" id="{A810499C-007B-F041-8F19-F869AC29B9B7}"/>
                  </a:ext>
                </a:extLst>
              </p:cNvPr>
              <p:cNvSpPr/>
              <p:nvPr/>
            </p:nvSpPr>
            <p:spPr>
              <a:xfrm>
                <a:off x="6265674" y="15979283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9" name="Ellipse 198">
                <a:extLst>
                  <a:ext uri="{FF2B5EF4-FFF2-40B4-BE49-F238E27FC236}">
                    <a16:creationId xmlns:a16="http://schemas.microsoft.com/office/drawing/2014/main" id="{BF84904C-74AC-EF48-B8B5-C860BC5356E3}"/>
                  </a:ext>
                </a:extLst>
              </p:cNvPr>
              <p:cNvSpPr/>
              <p:nvPr/>
            </p:nvSpPr>
            <p:spPr>
              <a:xfrm>
                <a:off x="2693426" y="16375271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0" name="Ellipse 199">
                <a:extLst>
                  <a:ext uri="{FF2B5EF4-FFF2-40B4-BE49-F238E27FC236}">
                    <a16:creationId xmlns:a16="http://schemas.microsoft.com/office/drawing/2014/main" id="{BE730B3E-346F-2743-88BC-EC565A4CB92F}"/>
                  </a:ext>
                </a:extLst>
              </p:cNvPr>
              <p:cNvSpPr/>
              <p:nvPr/>
            </p:nvSpPr>
            <p:spPr>
              <a:xfrm>
                <a:off x="3092944" y="16375270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1" name="Ellipse 200">
                <a:extLst>
                  <a:ext uri="{FF2B5EF4-FFF2-40B4-BE49-F238E27FC236}">
                    <a16:creationId xmlns:a16="http://schemas.microsoft.com/office/drawing/2014/main" id="{3CF53575-D51F-B14F-923C-1B1DA03D75B3}"/>
                  </a:ext>
                </a:extLst>
              </p:cNvPr>
              <p:cNvSpPr/>
              <p:nvPr/>
            </p:nvSpPr>
            <p:spPr>
              <a:xfrm>
                <a:off x="3492462" y="16375269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2" name="Ellipse 201">
                <a:extLst>
                  <a:ext uri="{FF2B5EF4-FFF2-40B4-BE49-F238E27FC236}">
                    <a16:creationId xmlns:a16="http://schemas.microsoft.com/office/drawing/2014/main" id="{52CFBB7C-525D-6344-89E7-98C70BC498B0}"/>
                  </a:ext>
                </a:extLst>
              </p:cNvPr>
              <p:cNvSpPr/>
              <p:nvPr/>
            </p:nvSpPr>
            <p:spPr>
              <a:xfrm>
                <a:off x="3880314" y="16375268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3" name="Ellipse 202">
                <a:extLst>
                  <a:ext uri="{FF2B5EF4-FFF2-40B4-BE49-F238E27FC236}">
                    <a16:creationId xmlns:a16="http://schemas.microsoft.com/office/drawing/2014/main" id="{FF454431-FAD1-634A-8B81-D37207E7DF23}"/>
                  </a:ext>
                </a:extLst>
              </p:cNvPr>
              <p:cNvSpPr/>
              <p:nvPr/>
            </p:nvSpPr>
            <p:spPr>
              <a:xfrm>
                <a:off x="4279832" y="16375267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4" name="Ellipse 203">
                <a:extLst>
                  <a:ext uri="{FF2B5EF4-FFF2-40B4-BE49-F238E27FC236}">
                    <a16:creationId xmlns:a16="http://schemas.microsoft.com/office/drawing/2014/main" id="{C82B8004-3294-4244-9B8F-6365D049212C}"/>
                  </a:ext>
                </a:extLst>
              </p:cNvPr>
              <p:cNvSpPr/>
              <p:nvPr/>
            </p:nvSpPr>
            <p:spPr>
              <a:xfrm>
                <a:off x="4679350" y="16375266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5" name="Ellipse 204">
                <a:extLst>
                  <a:ext uri="{FF2B5EF4-FFF2-40B4-BE49-F238E27FC236}">
                    <a16:creationId xmlns:a16="http://schemas.microsoft.com/office/drawing/2014/main" id="{5953475B-D1AD-A441-A39C-487863A6FA2C}"/>
                  </a:ext>
                </a:extLst>
              </p:cNvPr>
              <p:cNvSpPr/>
              <p:nvPr/>
            </p:nvSpPr>
            <p:spPr>
              <a:xfrm>
                <a:off x="5078868" y="16372266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6" name="Ellipse 205">
                <a:extLst>
                  <a:ext uri="{FF2B5EF4-FFF2-40B4-BE49-F238E27FC236}">
                    <a16:creationId xmlns:a16="http://schemas.microsoft.com/office/drawing/2014/main" id="{F347612E-EF95-B446-9F91-0925B4838153}"/>
                  </a:ext>
                </a:extLst>
              </p:cNvPr>
              <p:cNvSpPr/>
              <p:nvPr/>
            </p:nvSpPr>
            <p:spPr>
              <a:xfrm>
                <a:off x="5478345" y="16369266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7" name="Ellipse 206">
                <a:extLst>
                  <a:ext uri="{FF2B5EF4-FFF2-40B4-BE49-F238E27FC236}">
                    <a16:creationId xmlns:a16="http://schemas.microsoft.com/office/drawing/2014/main" id="{EE407052-F46B-A74E-89C3-45700E2265CB}"/>
                  </a:ext>
                </a:extLst>
              </p:cNvPr>
              <p:cNvSpPr/>
              <p:nvPr/>
            </p:nvSpPr>
            <p:spPr>
              <a:xfrm>
                <a:off x="5866197" y="16366266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8" name="Ellipse 207">
                <a:extLst>
                  <a:ext uri="{FF2B5EF4-FFF2-40B4-BE49-F238E27FC236}">
                    <a16:creationId xmlns:a16="http://schemas.microsoft.com/office/drawing/2014/main" id="{DC868A64-B0FF-4A46-86ED-E20C96AA8D58}"/>
                  </a:ext>
                </a:extLst>
              </p:cNvPr>
              <p:cNvSpPr/>
              <p:nvPr/>
            </p:nvSpPr>
            <p:spPr>
              <a:xfrm>
                <a:off x="6265674" y="16366265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9" name="Ellipse 208">
                <a:extLst>
                  <a:ext uri="{FF2B5EF4-FFF2-40B4-BE49-F238E27FC236}">
                    <a16:creationId xmlns:a16="http://schemas.microsoft.com/office/drawing/2014/main" id="{FB103093-1593-074D-8ED4-1AEA9785C0BF}"/>
                  </a:ext>
                </a:extLst>
              </p:cNvPr>
              <p:cNvSpPr/>
              <p:nvPr/>
            </p:nvSpPr>
            <p:spPr>
              <a:xfrm>
                <a:off x="2693426" y="16771254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0" name="Ellipse 209">
                <a:extLst>
                  <a:ext uri="{FF2B5EF4-FFF2-40B4-BE49-F238E27FC236}">
                    <a16:creationId xmlns:a16="http://schemas.microsoft.com/office/drawing/2014/main" id="{51F5CA8F-D2E4-4F4B-8FAB-3FA99A4339DD}"/>
                  </a:ext>
                </a:extLst>
              </p:cNvPr>
              <p:cNvSpPr/>
              <p:nvPr/>
            </p:nvSpPr>
            <p:spPr>
              <a:xfrm>
                <a:off x="3092944" y="16771253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1" name="Ellipse 210">
                <a:extLst>
                  <a:ext uri="{FF2B5EF4-FFF2-40B4-BE49-F238E27FC236}">
                    <a16:creationId xmlns:a16="http://schemas.microsoft.com/office/drawing/2014/main" id="{3C79D363-65EE-1B44-9EA0-98B6AF51CEAA}"/>
                  </a:ext>
                </a:extLst>
              </p:cNvPr>
              <p:cNvSpPr/>
              <p:nvPr/>
            </p:nvSpPr>
            <p:spPr>
              <a:xfrm>
                <a:off x="3492462" y="16771252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2" name="Ellipse 211">
                <a:extLst>
                  <a:ext uri="{FF2B5EF4-FFF2-40B4-BE49-F238E27FC236}">
                    <a16:creationId xmlns:a16="http://schemas.microsoft.com/office/drawing/2014/main" id="{EE569477-F2A0-1649-AFB5-B2CA4E1E0EC9}"/>
                  </a:ext>
                </a:extLst>
              </p:cNvPr>
              <p:cNvSpPr/>
              <p:nvPr/>
            </p:nvSpPr>
            <p:spPr>
              <a:xfrm>
                <a:off x="3880314" y="16771251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3" name="Ellipse 212">
                <a:extLst>
                  <a:ext uri="{FF2B5EF4-FFF2-40B4-BE49-F238E27FC236}">
                    <a16:creationId xmlns:a16="http://schemas.microsoft.com/office/drawing/2014/main" id="{33C555B4-227B-6D4F-9AF4-63A4D064D0C2}"/>
                  </a:ext>
                </a:extLst>
              </p:cNvPr>
              <p:cNvSpPr/>
              <p:nvPr/>
            </p:nvSpPr>
            <p:spPr>
              <a:xfrm>
                <a:off x="4279832" y="16771250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4" name="Ellipse 213">
                <a:extLst>
                  <a:ext uri="{FF2B5EF4-FFF2-40B4-BE49-F238E27FC236}">
                    <a16:creationId xmlns:a16="http://schemas.microsoft.com/office/drawing/2014/main" id="{E7DD1019-F56B-C743-BDEF-4B788B3C2751}"/>
                  </a:ext>
                </a:extLst>
              </p:cNvPr>
              <p:cNvSpPr/>
              <p:nvPr/>
            </p:nvSpPr>
            <p:spPr>
              <a:xfrm>
                <a:off x="4679350" y="16771249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5" name="Ellipse 214">
                <a:extLst>
                  <a:ext uri="{FF2B5EF4-FFF2-40B4-BE49-F238E27FC236}">
                    <a16:creationId xmlns:a16="http://schemas.microsoft.com/office/drawing/2014/main" id="{9D96A198-A671-FE48-B9DA-688BAC987808}"/>
                  </a:ext>
                </a:extLst>
              </p:cNvPr>
              <p:cNvSpPr/>
              <p:nvPr/>
            </p:nvSpPr>
            <p:spPr>
              <a:xfrm>
                <a:off x="5078868" y="16768249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6" name="Ellipse 215">
                <a:extLst>
                  <a:ext uri="{FF2B5EF4-FFF2-40B4-BE49-F238E27FC236}">
                    <a16:creationId xmlns:a16="http://schemas.microsoft.com/office/drawing/2014/main" id="{8C82B410-527C-A741-AE7A-7236401D5A26}"/>
                  </a:ext>
                </a:extLst>
              </p:cNvPr>
              <p:cNvSpPr/>
              <p:nvPr/>
            </p:nvSpPr>
            <p:spPr>
              <a:xfrm>
                <a:off x="5478345" y="16765249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7" name="Ellipse 216">
                <a:extLst>
                  <a:ext uri="{FF2B5EF4-FFF2-40B4-BE49-F238E27FC236}">
                    <a16:creationId xmlns:a16="http://schemas.microsoft.com/office/drawing/2014/main" id="{CDF7A648-9B98-6747-911E-5AE5640536AA}"/>
                  </a:ext>
                </a:extLst>
              </p:cNvPr>
              <p:cNvSpPr/>
              <p:nvPr/>
            </p:nvSpPr>
            <p:spPr>
              <a:xfrm>
                <a:off x="5866197" y="16762249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8" name="Ellipse 217">
                <a:extLst>
                  <a:ext uri="{FF2B5EF4-FFF2-40B4-BE49-F238E27FC236}">
                    <a16:creationId xmlns:a16="http://schemas.microsoft.com/office/drawing/2014/main" id="{2BE3E9F1-9A3D-DD45-93F3-FE2AAABDE687}"/>
                  </a:ext>
                </a:extLst>
              </p:cNvPr>
              <p:cNvSpPr/>
              <p:nvPr/>
            </p:nvSpPr>
            <p:spPr>
              <a:xfrm>
                <a:off x="6265674" y="16762248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9" name="Ellipse 218">
                <a:extLst>
                  <a:ext uri="{FF2B5EF4-FFF2-40B4-BE49-F238E27FC236}">
                    <a16:creationId xmlns:a16="http://schemas.microsoft.com/office/drawing/2014/main" id="{3675F607-8EB1-2049-ACD5-04D20563C750}"/>
                  </a:ext>
                </a:extLst>
              </p:cNvPr>
              <p:cNvSpPr/>
              <p:nvPr/>
            </p:nvSpPr>
            <p:spPr>
              <a:xfrm>
                <a:off x="2693426" y="17155705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0" name="Ellipse 219">
                <a:extLst>
                  <a:ext uri="{FF2B5EF4-FFF2-40B4-BE49-F238E27FC236}">
                    <a16:creationId xmlns:a16="http://schemas.microsoft.com/office/drawing/2014/main" id="{61605EDF-3A19-9443-8160-DF11B733464A}"/>
                  </a:ext>
                </a:extLst>
              </p:cNvPr>
              <p:cNvSpPr/>
              <p:nvPr/>
            </p:nvSpPr>
            <p:spPr>
              <a:xfrm>
                <a:off x="3092944" y="17155704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1" name="Ellipse 220">
                <a:extLst>
                  <a:ext uri="{FF2B5EF4-FFF2-40B4-BE49-F238E27FC236}">
                    <a16:creationId xmlns:a16="http://schemas.microsoft.com/office/drawing/2014/main" id="{4507130D-8348-EA4C-A9D6-F043275BAC3D}"/>
                  </a:ext>
                </a:extLst>
              </p:cNvPr>
              <p:cNvSpPr/>
              <p:nvPr/>
            </p:nvSpPr>
            <p:spPr>
              <a:xfrm>
                <a:off x="3492462" y="17155703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2" name="Ellipse 221">
                <a:extLst>
                  <a:ext uri="{FF2B5EF4-FFF2-40B4-BE49-F238E27FC236}">
                    <a16:creationId xmlns:a16="http://schemas.microsoft.com/office/drawing/2014/main" id="{D6A00821-114C-5D47-95BD-858FD10B883D}"/>
                  </a:ext>
                </a:extLst>
              </p:cNvPr>
              <p:cNvSpPr/>
              <p:nvPr/>
            </p:nvSpPr>
            <p:spPr>
              <a:xfrm>
                <a:off x="3880314" y="17155702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3" name="Ellipse 222">
                <a:extLst>
                  <a:ext uri="{FF2B5EF4-FFF2-40B4-BE49-F238E27FC236}">
                    <a16:creationId xmlns:a16="http://schemas.microsoft.com/office/drawing/2014/main" id="{1D1ABB8D-1ACC-4743-9ABB-9C5344EABE41}"/>
                  </a:ext>
                </a:extLst>
              </p:cNvPr>
              <p:cNvSpPr/>
              <p:nvPr/>
            </p:nvSpPr>
            <p:spPr>
              <a:xfrm>
                <a:off x="4279832" y="17155701"/>
                <a:ext cx="264838" cy="277527"/>
              </a:xfrm>
              <a:prstGeom prst="ellipse">
                <a:avLst/>
              </a:prstGeom>
              <a:solidFill>
                <a:schemeClr val="tx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4" name="Ellipse 223">
                <a:extLst>
                  <a:ext uri="{FF2B5EF4-FFF2-40B4-BE49-F238E27FC236}">
                    <a16:creationId xmlns:a16="http://schemas.microsoft.com/office/drawing/2014/main" id="{98FE5BA6-E9EA-3C46-B71D-DA8B997F64C5}"/>
                  </a:ext>
                </a:extLst>
              </p:cNvPr>
              <p:cNvSpPr/>
              <p:nvPr/>
            </p:nvSpPr>
            <p:spPr>
              <a:xfrm>
                <a:off x="4679350" y="17155700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5" name="Ellipse 224">
                <a:extLst>
                  <a:ext uri="{FF2B5EF4-FFF2-40B4-BE49-F238E27FC236}">
                    <a16:creationId xmlns:a16="http://schemas.microsoft.com/office/drawing/2014/main" id="{4CB56AF4-0A5D-8B41-9233-DFE2C5535504}"/>
                  </a:ext>
                </a:extLst>
              </p:cNvPr>
              <p:cNvSpPr/>
              <p:nvPr/>
            </p:nvSpPr>
            <p:spPr>
              <a:xfrm>
                <a:off x="5078868" y="17152700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6" name="Ellipse 225">
                <a:extLst>
                  <a:ext uri="{FF2B5EF4-FFF2-40B4-BE49-F238E27FC236}">
                    <a16:creationId xmlns:a16="http://schemas.microsoft.com/office/drawing/2014/main" id="{72F2DCD2-E550-7A4A-8544-4E7118DEAAEB}"/>
                  </a:ext>
                </a:extLst>
              </p:cNvPr>
              <p:cNvSpPr/>
              <p:nvPr/>
            </p:nvSpPr>
            <p:spPr>
              <a:xfrm>
                <a:off x="5478345" y="17149700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7" name="Ellipse 226">
                <a:extLst>
                  <a:ext uri="{FF2B5EF4-FFF2-40B4-BE49-F238E27FC236}">
                    <a16:creationId xmlns:a16="http://schemas.microsoft.com/office/drawing/2014/main" id="{6172B31C-E3B5-814A-92E7-911F6DA09A9E}"/>
                  </a:ext>
                </a:extLst>
              </p:cNvPr>
              <p:cNvSpPr/>
              <p:nvPr/>
            </p:nvSpPr>
            <p:spPr>
              <a:xfrm>
                <a:off x="5866197" y="17146700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8" name="Ellipse 227">
                <a:extLst>
                  <a:ext uri="{FF2B5EF4-FFF2-40B4-BE49-F238E27FC236}">
                    <a16:creationId xmlns:a16="http://schemas.microsoft.com/office/drawing/2014/main" id="{56734DC1-E707-C84B-81B7-A5D4CB41D876}"/>
                  </a:ext>
                </a:extLst>
              </p:cNvPr>
              <p:cNvSpPr/>
              <p:nvPr/>
            </p:nvSpPr>
            <p:spPr>
              <a:xfrm>
                <a:off x="6265674" y="17146699"/>
                <a:ext cx="264838" cy="277527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9504" tIns="59504" rIns="59504" bIns="59504" numCol="1" spcCol="38100" rtlCol="0" anchor="t">
                <a:spAutoFit/>
              </a:bodyPr>
              <a:lstStyle/>
              <a:p>
                <a:pPr marL="0" marR="0" indent="0" algn="ctr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231" name="Shape 34">
              <a:extLst>
                <a:ext uri="{FF2B5EF4-FFF2-40B4-BE49-F238E27FC236}">
                  <a16:creationId xmlns:a16="http://schemas.microsoft.com/office/drawing/2014/main" id="{07404F0E-801B-B544-AE12-7A7A2A118D20}"/>
                </a:ext>
              </a:extLst>
            </p:cNvPr>
            <p:cNvSpPr/>
            <p:nvPr/>
          </p:nvSpPr>
          <p:spPr>
            <a:xfrm>
              <a:off x="6675221" y="14315679"/>
              <a:ext cx="12287250" cy="319793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9504" tIns="59504" rIns="59504" bIns="59504">
              <a:spAutoFit/>
            </a:bodyPr>
            <a:lstStyle/>
            <a:p>
              <a:pPr lvl="1" algn="l">
                <a:defRPr sz="1800"/>
              </a:pPr>
              <a:r>
                <a:rPr lang="de-de" sz="4000" dirty="0">
                  <a:latin typeface="+mj-lt"/>
                </a:rPr>
                <a:t>51 % der Doktorand*innen</a:t>
              </a:r>
            </a:p>
            <a:p>
              <a:pPr lvl="1" algn="l">
                <a:defRPr sz="1800"/>
              </a:pPr>
              <a:r>
                <a:rPr lang="de-de" sz="4000" dirty="0">
                  <a:latin typeface="+mj-lt"/>
                </a:rPr>
                <a:t>leiden an psychischen Belastungen</a:t>
              </a:r>
              <a:r>
                <a:rPr lang="de-de" sz="4000" baseline="30000" dirty="0">
                  <a:latin typeface="+mj-lt"/>
                </a:rPr>
                <a:t>4</a:t>
              </a:r>
              <a:r>
                <a:rPr lang="de-de" sz="4000" dirty="0">
                  <a:latin typeface="+mj-lt"/>
                </a:rPr>
                <a:t>.</a:t>
              </a:r>
            </a:p>
            <a:p>
              <a:pPr lvl="1" algn="l">
                <a:defRPr sz="1800"/>
              </a:pPr>
              <a:endParaRPr lang="de-DE" sz="4000" dirty="0">
                <a:latin typeface="+mj-lt"/>
              </a:endParaRPr>
            </a:p>
            <a:p>
              <a:pPr lvl="1" algn="l">
                <a:defRPr sz="1800"/>
              </a:pPr>
              <a:r>
                <a:rPr lang="de-de" sz="4000" dirty="0">
                  <a:latin typeface="+mj-lt"/>
                </a:rPr>
                <a:t>41 % der Absolventen berichten von</a:t>
              </a:r>
            </a:p>
            <a:p>
              <a:pPr lvl="1" algn="l">
                <a:defRPr sz="1800"/>
              </a:pPr>
              <a:r>
                <a:rPr lang="de-de" sz="4000" dirty="0">
                  <a:latin typeface="+mj-lt"/>
                </a:rPr>
                <a:t>moderaten bis starken Angstgefühlen</a:t>
              </a:r>
              <a:r>
                <a:rPr lang="de-de" sz="4000" baseline="30000" dirty="0">
                  <a:latin typeface="+mj-lt"/>
                </a:rPr>
                <a:t>5</a:t>
              </a:r>
              <a:r>
                <a:rPr lang="de-de" sz="4000" dirty="0">
                  <a:latin typeface="+mj-lt"/>
                </a:rPr>
                <a:t>.</a:t>
              </a:r>
            </a:p>
          </p:txBody>
        </p:sp>
        <p:sp>
          <p:nvSpPr>
            <p:cNvPr id="233" name="Shape 9">
              <a:extLst>
                <a:ext uri="{FF2B5EF4-FFF2-40B4-BE49-F238E27FC236}">
                  <a16:creationId xmlns:a16="http://schemas.microsoft.com/office/drawing/2014/main" id="{6A4214FB-7218-BD40-8BD9-225CCF0F0932}"/>
                </a:ext>
              </a:extLst>
            </p:cNvPr>
            <p:cNvSpPr/>
            <p:nvPr/>
          </p:nvSpPr>
          <p:spPr>
            <a:xfrm>
              <a:off x="799306" y="42905347"/>
              <a:ext cx="31319788" cy="360363"/>
            </a:xfrm>
            <a:prstGeom prst="rect">
              <a:avLst/>
            </a:prstGeom>
            <a:solidFill>
              <a:srgbClr val="8AAFB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1800"/>
              </a:pPr>
              <a:endParaRPr/>
            </a:p>
          </p:txBody>
        </p:sp>
        <p:pic>
          <p:nvPicPr>
            <p:cNvPr id="1044" name="Picture 20" descr="Résultat de recherche d'images pour &quot;meditation apps icon transparent&quot;">
              <a:extLst>
                <a:ext uri="{FF2B5EF4-FFF2-40B4-BE49-F238E27FC236}">
                  <a16:creationId xmlns:a16="http://schemas.microsoft.com/office/drawing/2014/main" id="{7ED572AB-009E-144C-948D-C97C9AF0C1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3452" y="23032685"/>
              <a:ext cx="1621696" cy="1621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8" name="Shape 34">
              <a:extLst>
                <a:ext uri="{FF2B5EF4-FFF2-40B4-BE49-F238E27FC236}">
                  <a16:creationId xmlns:a16="http://schemas.microsoft.com/office/drawing/2014/main" id="{203E1B57-46FD-DF47-B0D7-C67BED6239AF}"/>
                </a:ext>
              </a:extLst>
            </p:cNvPr>
            <p:cNvSpPr/>
            <p:nvPr/>
          </p:nvSpPr>
          <p:spPr>
            <a:xfrm>
              <a:off x="4679350" y="23241228"/>
              <a:ext cx="12287250" cy="196683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9504" tIns="59504" rIns="59504" bIns="59504">
              <a:spAutoFit/>
            </a:bodyPr>
            <a:lstStyle/>
            <a:p>
              <a:pPr algn="l">
                <a:defRPr sz="1800"/>
              </a:pPr>
              <a:r>
                <a:rPr lang="de-de" sz="4000" dirty="0">
                  <a:latin typeface="+mj-lt"/>
                </a:rPr>
                <a:t>Verschiedene Meditations-Apps können dabei </a:t>
              </a:r>
              <a:endParaRPr lang="de-de" sz="4000" dirty="0" smtClean="0">
                <a:latin typeface="+mj-lt"/>
              </a:endParaRPr>
            </a:p>
            <a:p>
              <a:pPr algn="l">
                <a:defRPr sz="1800"/>
              </a:pPr>
              <a:r>
                <a:rPr lang="de-de" sz="4000" dirty="0" smtClean="0">
                  <a:latin typeface="+mj-lt"/>
                </a:rPr>
                <a:t>helfen, Stress </a:t>
              </a:r>
              <a:r>
                <a:rPr lang="de-de" sz="4000" dirty="0">
                  <a:latin typeface="+mj-lt"/>
                </a:rPr>
                <a:t>abzubauen und das Wohlbefinden </a:t>
              </a:r>
              <a:endParaRPr lang="de-de" sz="4000" dirty="0" smtClean="0">
                <a:latin typeface="+mj-lt"/>
              </a:endParaRPr>
            </a:p>
            <a:p>
              <a:pPr algn="l">
                <a:defRPr sz="1800"/>
              </a:pPr>
              <a:r>
                <a:rPr lang="de-de" sz="4000" dirty="0" smtClean="0">
                  <a:latin typeface="+mj-lt"/>
                </a:rPr>
                <a:t>zu </a:t>
              </a:r>
              <a:r>
                <a:rPr lang="de-de" sz="4000" dirty="0">
                  <a:latin typeface="+mj-lt"/>
                </a:rPr>
                <a:t>verbessern</a:t>
              </a:r>
              <a:r>
                <a:rPr lang="de-de" sz="4000" baseline="30000" dirty="0">
                  <a:latin typeface="+mj-lt"/>
                </a:rPr>
                <a:t>6</a:t>
              </a:r>
              <a:r>
                <a:rPr lang="de-de" sz="4000" dirty="0">
                  <a:latin typeface="+mj-lt"/>
                </a:rPr>
                <a:t>. </a:t>
              </a:r>
            </a:p>
          </p:txBody>
        </p:sp>
        <p:pic>
          <p:nvPicPr>
            <p:cNvPr id="1046" name="Picture 22" descr="Résultat de recherche d'images pour &quot;plant icon transparent&quot;">
              <a:extLst>
                <a:ext uri="{FF2B5EF4-FFF2-40B4-BE49-F238E27FC236}">
                  <a16:creationId xmlns:a16="http://schemas.microsoft.com/office/drawing/2014/main" id="{24CF818F-7349-C544-AF5B-7E22558CC4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9350" y="25408343"/>
              <a:ext cx="2540000" cy="2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0" name="Shape 34">
              <a:extLst>
                <a:ext uri="{FF2B5EF4-FFF2-40B4-BE49-F238E27FC236}">
                  <a16:creationId xmlns:a16="http://schemas.microsoft.com/office/drawing/2014/main" id="{06DD4DF6-8C50-984B-BA63-E57EEBD66264}"/>
                </a:ext>
              </a:extLst>
            </p:cNvPr>
            <p:cNvSpPr/>
            <p:nvPr/>
          </p:nvSpPr>
          <p:spPr>
            <a:xfrm>
              <a:off x="4679350" y="25992320"/>
              <a:ext cx="12287250" cy="196683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9504" tIns="59504" rIns="59504" bIns="59504">
              <a:spAutoFit/>
            </a:bodyPr>
            <a:lstStyle/>
            <a:p>
              <a:pPr algn="l">
                <a:defRPr sz="1800"/>
              </a:pPr>
              <a:r>
                <a:rPr lang="de-de" sz="4000" dirty="0">
                  <a:latin typeface="+mj-lt"/>
                </a:rPr>
                <a:t>Pflanzen/Grünflächen im Büro und Ausflüge in </a:t>
              </a:r>
            </a:p>
            <a:p>
              <a:pPr algn="l">
                <a:defRPr sz="1800"/>
              </a:pPr>
              <a:r>
                <a:rPr lang="de-de" sz="4000" dirty="0">
                  <a:latin typeface="+mj-lt"/>
                </a:rPr>
                <a:t>den Wald können Spannungen und Angstgefühle abbauen</a:t>
              </a:r>
              <a:r>
                <a:rPr lang="de-de" sz="4000" baseline="30000" dirty="0">
                  <a:latin typeface="+mj-lt"/>
                </a:rPr>
                <a:t>7,8</a:t>
              </a:r>
              <a:r>
                <a:rPr lang="de-de" sz="4000" dirty="0">
                  <a:latin typeface="+mj-lt"/>
                </a:rPr>
                <a:t>.</a:t>
              </a:r>
            </a:p>
          </p:txBody>
        </p:sp>
        <p:sp>
          <p:nvSpPr>
            <p:cNvPr id="241" name="Shape 34">
              <a:extLst>
                <a:ext uri="{FF2B5EF4-FFF2-40B4-BE49-F238E27FC236}">
                  <a16:creationId xmlns:a16="http://schemas.microsoft.com/office/drawing/2014/main" id="{B2573A31-B9A7-8449-BE5C-2E454CB37C1A}"/>
                </a:ext>
              </a:extLst>
            </p:cNvPr>
            <p:cNvSpPr/>
            <p:nvPr/>
          </p:nvSpPr>
          <p:spPr>
            <a:xfrm>
              <a:off x="4684602" y="28745232"/>
              <a:ext cx="12287250" cy="196683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9504" tIns="59504" rIns="59504" bIns="59504">
              <a:spAutoFit/>
            </a:bodyPr>
            <a:lstStyle/>
            <a:p>
              <a:pPr algn="l">
                <a:defRPr sz="1800"/>
              </a:pPr>
              <a:r>
                <a:rPr lang="de-de" sz="4000" dirty="0">
                  <a:latin typeface="+mj-lt"/>
                </a:rPr>
                <a:t>15 Minuten Bewegung täglich können das </a:t>
              </a:r>
              <a:endParaRPr lang="de-de" sz="4000" dirty="0" smtClean="0">
                <a:latin typeface="+mj-lt"/>
              </a:endParaRPr>
            </a:p>
            <a:p>
              <a:pPr algn="l">
                <a:defRPr sz="1800"/>
              </a:pPr>
              <a:r>
                <a:rPr lang="de-de" sz="4000" dirty="0" smtClean="0">
                  <a:latin typeface="+mj-lt"/>
                </a:rPr>
                <a:t>Risiko für </a:t>
              </a:r>
              <a:r>
                <a:rPr lang="de-de" sz="4000" dirty="0">
                  <a:latin typeface="+mj-lt"/>
                </a:rPr>
                <a:t>eine schwere Depression um 26 % reduzieren</a:t>
              </a:r>
              <a:r>
                <a:rPr lang="de-de" sz="4000" baseline="30000" dirty="0">
                  <a:latin typeface="+mj-lt"/>
                </a:rPr>
                <a:t>9</a:t>
              </a:r>
              <a:r>
                <a:rPr lang="de-de" sz="4000" dirty="0">
                  <a:latin typeface="+mj-lt"/>
                </a:rPr>
                <a:t>.</a:t>
              </a:r>
            </a:p>
          </p:txBody>
        </p:sp>
        <p:pic>
          <p:nvPicPr>
            <p:cNvPr id="1050" name="Picture 26" descr="Résultat de recherche d'images pour &quot;15 minutes icon transparent&quot;">
              <a:extLst>
                <a:ext uri="{FF2B5EF4-FFF2-40B4-BE49-F238E27FC236}">
                  <a16:creationId xmlns:a16="http://schemas.microsoft.com/office/drawing/2014/main" id="{D26DBCBC-DA53-D04C-B78A-6621997A0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6834" y="28698176"/>
              <a:ext cx="1601968" cy="1601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4" name="Shape 34">
              <a:extLst>
                <a:ext uri="{FF2B5EF4-FFF2-40B4-BE49-F238E27FC236}">
                  <a16:creationId xmlns:a16="http://schemas.microsoft.com/office/drawing/2014/main" id="{5C994C6A-9EE4-064A-A206-764954E986E5}"/>
                </a:ext>
              </a:extLst>
            </p:cNvPr>
            <p:cNvSpPr/>
            <p:nvPr/>
          </p:nvSpPr>
          <p:spPr>
            <a:xfrm>
              <a:off x="4688323" y="31485021"/>
              <a:ext cx="12287250" cy="196683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9504" tIns="59504" rIns="59504" bIns="59504">
              <a:spAutoFit/>
            </a:bodyPr>
            <a:lstStyle/>
            <a:p>
              <a:pPr algn="l">
                <a:defRPr sz="1800"/>
              </a:pPr>
              <a:r>
                <a:rPr lang="de-de" sz="4000" dirty="0">
                  <a:latin typeface="+mj-lt"/>
                </a:rPr>
                <a:t>Achtsamkeits- und Atemtechniken können zur </a:t>
              </a:r>
            </a:p>
            <a:p>
              <a:pPr algn="l">
                <a:defRPr sz="1800"/>
              </a:pPr>
              <a:r>
                <a:rPr lang="de-de" sz="4000" dirty="0">
                  <a:latin typeface="+mj-lt"/>
                </a:rPr>
                <a:t>Steigerung der seelischen Gesundheit beitragen</a:t>
              </a:r>
              <a:r>
                <a:rPr lang="de-de" sz="4000" baseline="30000" dirty="0">
                  <a:latin typeface="+mj-lt"/>
                </a:rPr>
                <a:t>10,11,12</a:t>
              </a:r>
              <a:r>
                <a:rPr lang="de-de" sz="4000" dirty="0">
                  <a:latin typeface="+mj-lt"/>
                </a:rPr>
                <a:t>.</a:t>
              </a:r>
            </a:p>
          </p:txBody>
        </p:sp>
        <p:pic>
          <p:nvPicPr>
            <p:cNvPr id="1052" name="Picture 28" descr="Résultat de recherche d'images pour &quot;mindfulness icon transparent&quot;">
              <a:extLst>
                <a:ext uri="{FF2B5EF4-FFF2-40B4-BE49-F238E27FC236}">
                  <a16:creationId xmlns:a16="http://schemas.microsoft.com/office/drawing/2014/main" id="{A1DFC992-4147-9742-B2D3-27348CB579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8558" y="31415156"/>
              <a:ext cx="1558018" cy="1558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7" name="Shape 34">
              <a:extLst>
                <a:ext uri="{FF2B5EF4-FFF2-40B4-BE49-F238E27FC236}">
                  <a16:creationId xmlns:a16="http://schemas.microsoft.com/office/drawing/2014/main" id="{6A28F0E1-4C39-A347-92E0-2F22F7E1C001}"/>
                </a:ext>
              </a:extLst>
            </p:cNvPr>
            <p:cNvSpPr/>
            <p:nvPr/>
          </p:nvSpPr>
          <p:spPr>
            <a:xfrm>
              <a:off x="4718279" y="34147938"/>
              <a:ext cx="12287250" cy="258238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9504" tIns="59504" rIns="59504" bIns="59504">
              <a:spAutoFit/>
            </a:bodyPr>
            <a:lstStyle/>
            <a:p>
              <a:pPr algn="l">
                <a:defRPr sz="1800"/>
              </a:pPr>
              <a:r>
                <a:rPr lang="de-de" sz="4000" dirty="0">
                  <a:latin typeface="+mj-lt"/>
                </a:rPr>
                <a:t>Zahlreiche kostenlose Handy-Apps können zur Erkennung einer </a:t>
              </a:r>
              <a:r>
                <a:rPr lang="de-de" sz="4000" dirty="0" smtClean="0">
                  <a:latin typeface="+mj-lt"/>
                </a:rPr>
                <a:t>Depression </a:t>
              </a:r>
              <a:r>
                <a:rPr lang="de-de" sz="4000" dirty="0">
                  <a:latin typeface="+mj-lt"/>
                </a:rPr>
                <a:t>und zur Bewältigung </a:t>
              </a:r>
              <a:endParaRPr lang="de-de" sz="4000" dirty="0" smtClean="0">
                <a:latin typeface="+mj-lt"/>
              </a:endParaRPr>
            </a:p>
            <a:p>
              <a:pPr algn="l">
                <a:defRPr sz="1800"/>
              </a:pPr>
              <a:r>
                <a:rPr lang="de-de" sz="4000" dirty="0" smtClean="0">
                  <a:latin typeface="+mj-lt"/>
                </a:rPr>
                <a:t>von </a:t>
              </a:r>
              <a:r>
                <a:rPr lang="de-de" sz="4000" dirty="0">
                  <a:latin typeface="+mj-lt"/>
                </a:rPr>
                <a:t>mentalem </a:t>
              </a:r>
              <a:r>
                <a:rPr lang="de-de" sz="4000" dirty="0" smtClean="0">
                  <a:latin typeface="+mj-lt"/>
                </a:rPr>
                <a:t>Stress, verschiedenen </a:t>
              </a:r>
              <a:r>
                <a:rPr lang="de-de" sz="4000" dirty="0">
                  <a:latin typeface="+mj-lt"/>
                </a:rPr>
                <a:t>Ängsten, Störungen usw. beitragen</a:t>
              </a:r>
              <a:r>
                <a:rPr lang="de-de" sz="4000" baseline="30000" dirty="0">
                  <a:latin typeface="+mj-lt"/>
                </a:rPr>
                <a:t>13,14,15</a:t>
              </a:r>
              <a:r>
                <a:rPr lang="de-de" sz="4000" dirty="0">
                  <a:latin typeface="+mj-lt"/>
                </a:rPr>
                <a:t>.</a:t>
              </a:r>
            </a:p>
          </p:txBody>
        </p:sp>
        <p:pic>
          <p:nvPicPr>
            <p:cNvPr id="1056" name="Picture 32" descr="Résultat de recherche d'images pour &quot;application icon transparent&quot;">
              <a:extLst>
                <a:ext uri="{FF2B5EF4-FFF2-40B4-BE49-F238E27FC236}">
                  <a16:creationId xmlns:a16="http://schemas.microsoft.com/office/drawing/2014/main" id="{38532674-0EE2-8442-BD30-5D2FEFB8C2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8772" y="34376483"/>
              <a:ext cx="1891055" cy="1891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0" name="Shape 34">
              <a:extLst>
                <a:ext uri="{FF2B5EF4-FFF2-40B4-BE49-F238E27FC236}">
                  <a16:creationId xmlns:a16="http://schemas.microsoft.com/office/drawing/2014/main" id="{FFBEF8C3-5244-DE45-82AD-3DC1E125C9B3}"/>
                </a:ext>
              </a:extLst>
            </p:cNvPr>
            <p:cNvSpPr/>
            <p:nvPr/>
          </p:nvSpPr>
          <p:spPr>
            <a:xfrm>
              <a:off x="17847785" y="16114961"/>
              <a:ext cx="13378975" cy="2264941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9504" tIns="59504" rIns="59504" bIns="59504">
              <a:spAutoFit/>
            </a:bodyPr>
            <a:lstStyle/>
            <a:p>
              <a:pPr lvl="1" algn="l">
                <a:defRPr sz="1800"/>
              </a:pPr>
              <a:r>
                <a:rPr lang="de-de" sz="4000" i="1" dirty="0">
                  <a:latin typeface="+mj-lt"/>
                </a:rPr>
                <a:t>Krisen-Hotline</a:t>
              </a:r>
            </a:p>
            <a:p>
              <a:pPr marL="571500" lvl="5" indent="-571500" algn="l">
                <a:buFont typeface="Arial" panose="020B0604020202020204" pitchFamily="34" charset="0"/>
                <a:buChar char="•"/>
                <a:defRPr sz="1800"/>
              </a:pPr>
              <a:r>
                <a:rPr lang="de-de" sz="4000" dirty="0" smtClean="0">
                  <a:latin typeface="+mj-lt"/>
                </a:rPr>
                <a:t>EMAP</a:t>
              </a:r>
              <a:r>
                <a:rPr lang="de-de" sz="4000" dirty="0">
                  <a:latin typeface="+mj-lt"/>
                </a:rPr>
                <a:t>: Unterstützungsprogramm für </a:t>
              </a:r>
              <a:r>
                <a:rPr lang="de-de" sz="4000" dirty="0" smtClean="0">
                  <a:latin typeface="+mj-lt"/>
                </a:rPr>
                <a:t>Mitarbeitende </a:t>
              </a:r>
              <a:r>
                <a:rPr lang="de-de" sz="4000" dirty="0">
                  <a:latin typeface="+mj-lt"/>
                </a:rPr>
                <a:t>und Manager</a:t>
              </a:r>
            </a:p>
            <a:p>
              <a:pPr marL="571500" lvl="5" indent="-571500" algn="l">
                <a:buFont typeface="Arial" panose="020B0604020202020204" pitchFamily="34" charset="0"/>
                <a:buChar char="•"/>
                <a:defRPr sz="1800"/>
              </a:pPr>
              <a:r>
                <a:rPr lang="de-de" sz="4000" dirty="0">
                  <a:latin typeface="+mj-lt"/>
                </a:rPr>
                <a:t>Wird </a:t>
              </a:r>
              <a:r>
                <a:rPr lang="de-de" sz="4000" dirty="0" smtClean="0">
                  <a:latin typeface="+mj-lt"/>
                </a:rPr>
                <a:t>von der MPG angeboten</a:t>
              </a:r>
              <a:r>
                <a:rPr lang="de-de" sz="4000" dirty="0">
                  <a:latin typeface="+mj-lt"/>
                </a:rPr>
                <a:t>, </a:t>
              </a:r>
              <a:r>
                <a:rPr lang="de-de" sz="4000" b="1" dirty="0">
                  <a:latin typeface="+mj-lt"/>
                </a:rPr>
                <a:t>aber nicht selbst durchgeführt</a:t>
              </a:r>
            </a:p>
            <a:p>
              <a:pPr marL="571500" lvl="5" indent="-571500" algn="l">
                <a:buFont typeface="Arial" panose="020B0604020202020204" pitchFamily="34" charset="0"/>
                <a:buChar char="•"/>
                <a:defRPr sz="1800"/>
              </a:pPr>
              <a:r>
                <a:rPr lang="de-de" sz="4000" b="1" dirty="0">
                  <a:latin typeface="+mj-lt"/>
                </a:rPr>
                <a:t>Externer, anonymer, kostenloser Service </a:t>
              </a:r>
              <a:r>
                <a:rPr lang="de-de" sz="4000" dirty="0">
                  <a:latin typeface="+mj-lt"/>
                </a:rPr>
                <a:t>für </a:t>
              </a:r>
              <a:r>
                <a:rPr lang="de-de" sz="4000" dirty="0" smtClean="0">
                  <a:latin typeface="+mj-lt"/>
                </a:rPr>
                <a:t>Mitarbeitende </a:t>
              </a:r>
              <a:r>
                <a:rPr lang="de-de" sz="4000" dirty="0">
                  <a:latin typeface="+mj-lt"/>
                </a:rPr>
                <a:t>und </a:t>
              </a:r>
              <a:r>
                <a:rPr lang="de-de" sz="4000" dirty="0" smtClean="0">
                  <a:latin typeface="+mj-lt"/>
                </a:rPr>
                <a:t>Nachwuchswissenschaftler der MPG durch das </a:t>
              </a:r>
              <a:r>
                <a:rPr lang="de-de" sz="4000" dirty="0">
                  <a:latin typeface="+mj-lt"/>
                </a:rPr>
                <a:t>Fürstenberg </a:t>
              </a:r>
              <a:r>
                <a:rPr lang="de-de" sz="4000" dirty="0" smtClean="0">
                  <a:latin typeface="+mj-lt"/>
                </a:rPr>
                <a:t>Institut</a:t>
              </a:r>
              <a:endParaRPr lang="de-de" sz="4000" dirty="0">
                <a:latin typeface="+mj-lt"/>
              </a:endParaRPr>
            </a:p>
            <a:p>
              <a:pPr marL="571500" lvl="5" indent="-571500" algn="l">
                <a:buFont typeface="Arial" panose="020B0604020202020204" pitchFamily="34" charset="0"/>
                <a:buChar char="•"/>
                <a:defRPr sz="1800"/>
              </a:pPr>
              <a:r>
                <a:rPr lang="de-de" sz="4000" b="1" dirty="0">
                  <a:latin typeface="+mj-lt"/>
                </a:rPr>
                <a:t>Rufen Sie folgende Nummer an: +49-800-387 </a:t>
              </a:r>
              <a:r>
                <a:rPr lang="de-de" sz="4000" b="1" dirty="0" smtClean="0">
                  <a:latin typeface="+mj-lt"/>
                </a:rPr>
                <a:t>78 36</a:t>
              </a:r>
              <a:r>
                <a:rPr lang="de-de" sz="4000" dirty="0" smtClean="0">
                  <a:latin typeface="+mj-lt"/>
                </a:rPr>
                <a:t> </a:t>
              </a:r>
              <a:r>
                <a:rPr lang="de-de" sz="4000" dirty="0">
                  <a:latin typeface="+mj-lt"/>
                </a:rPr>
                <a:t>und sagen Sie, dass Sie zur MPG gehören</a:t>
              </a:r>
            </a:p>
            <a:p>
              <a:pPr marL="571500" lvl="5" indent="-571500" algn="l">
                <a:buFont typeface="Arial" panose="020B0604020202020204" pitchFamily="34" charset="0"/>
                <a:buChar char="•"/>
                <a:defRPr sz="1800"/>
              </a:pPr>
              <a:r>
                <a:rPr lang="de-de" sz="4000" dirty="0" smtClean="0">
                  <a:latin typeface="+mj-lt"/>
                </a:rPr>
                <a:t>Weiterführende </a:t>
              </a:r>
              <a:r>
                <a:rPr lang="de-de" sz="4000" dirty="0">
                  <a:latin typeface="+mj-lt"/>
                </a:rPr>
                <a:t>Informationen finden Sie im </a:t>
              </a:r>
              <a:r>
                <a:rPr lang="de-de" sz="4000" dirty="0" smtClean="0">
                  <a:latin typeface="+mj-lt"/>
                </a:rPr>
                <a:t>Immediate Help Dokument</a:t>
              </a:r>
              <a:endParaRPr lang="de-de" sz="4000" dirty="0">
                <a:latin typeface="+mj-lt"/>
              </a:endParaRPr>
            </a:p>
            <a:p>
              <a:pPr lvl="5" algn="l">
                <a:defRPr sz="1800"/>
              </a:pPr>
              <a:endParaRPr lang="de-DE" sz="2400" dirty="0">
                <a:latin typeface="+mj-lt"/>
              </a:endParaRPr>
            </a:p>
            <a:p>
              <a:pPr marL="571500" lvl="5" indent="-571500" algn="l">
                <a:buFont typeface="Arial" panose="020B0604020202020204" pitchFamily="34" charset="0"/>
                <a:buChar char="•"/>
                <a:defRPr sz="1800"/>
              </a:pPr>
              <a:endParaRPr lang="de-DE" sz="2400" i="1" dirty="0">
                <a:latin typeface="+mj-lt"/>
              </a:endParaRPr>
            </a:p>
            <a:p>
              <a:pPr lvl="1" algn="l">
                <a:defRPr sz="1800"/>
              </a:pPr>
              <a:r>
                <a:rPr lang="de-de" sz="4000" i="1" dirty="0">
                  <a:latin typeface="+mj-lt"/>
                </a:rPr>
                <a:t>Termin bei einem Therapeuten</a:t>
              </a:r>
            </a:p>
            <a:p>
              <a:pPr marL="571500" lvl="1" indent="-571500" algn="l">
                <a:buFont typeface="Arial" panose="020B0604020202020204" pitchFamily="34" charset="0"/>
                <a:buChar char="•"/>
                <a:defRPr sz="1800"/>
              </a:pPr>
              <a:r>
                <a:rPr lang="de-de" sz="4000" dirty="0" smtClean="0">
                  <a:latin typeface="+mj-lt"/>
                </a:rPr>
                <a:t>Nutzen </a:t>
              </a:r>
              <a:r>
                <a:rPr lang="de-de" sz="4000" dirty="0">
                  <a:latin typeface="+mj-lt"/>
                </a:rPr>
                <a:t>Sie einen Terminservice oder vereinbaren Sie telefonisch einen Termin bei einem Psychologen (keine Überweisung erforderlich, darf keine Medikamente verschreiben) oder einem Psychiater (darf Medikamente verschreiben)</a:t>
              </a:r>
            </a:p>
            <a:p>
              <a:pPr marL="571500" lvl="1" indent="-571500" algn="l">
                <a:buFont typeface="Arial" panose="020B0604020202020204" pitchFamily="34" charset="0"/>
                <a:buChar char="•"/>
                <a:defRPr sz="1800"/>
              </a:pPr>
              <a:r>
                <a:rPr lang="de-de" sz="4000" dirty="0">
                  <a:latin typeface="+mj-lt"/>
                </a:rPr>
                <a:t>Es kann länger dauern, bis Sie einen Termin bekommen; mögliche Optionen finden Sie in den MHAW-Leitfäden für </a:t>
              </a:r>
              <a:r>
                <a:rPr lang="de-de" sz="4000" dirty="0" smtClean="0">
                  <a:latin typeface="+mj-lt"/>
                </a:rPr>
                <a:t>Selbsthilfe</a:t>
              </a:r>
              <a:endParaRPr lang="de-de" sz="4000" dirty="0">
                <a:latin typeface="+mj-lt"/>
              </a:endParaRPr>
            </a:p>
            <a:p>
              <a:pPr lvl="1" algn="l">
                <a:defRPr sz="1800"/>
              </a:pPr>
              <a:endParaRPr lang="de-DE" sz="2400" i="1" dirty="0">
                <a:latin typeface="+mj-lt"/>
              </a:endParaRPr>
            </a:p>
            <a:p>
              <a:pPr lvl="1" algn="l">
                <a:defRPr sz="1800"/>
              </a:pPr>
              <a:endParaRPr lang="de-DE" sz="2400" i="1" dirty="0">
                <a:latin typeface="+mj-lt"/>
              </a:endParaRPr>
            </a:p>
            <a:p>
              <a:pPr lvl="1" algn="l">
                <a:defRPr sz="1800"/>
              </a:pPr>
              <a:r>
                <a:rPr lang="de-de" sz="4000" i="1" dirty="0">
                  <a:latin typeface="+mj-lt"/>
                </a:rPr>
                <a:t>Krankmeldung</a:t>
              </a:r>
            </a:p>
            <a:p>
              <a:pPr marL="571500" lvl="1" indent="-571500" algn="l">
                <a:buFont typeface="Arial" panose="020B0604020202020204" pitchFamily="34" charset="0"/>
                <a:buChar char="•"/>
                <a:defRPr sz="1800"/>
              </a:pPr>
              <a:r>
                <a:rPr lang="de-de" sz="4000" dirty="0" smtClean="0">
                  <a:latin typeface="+mj-lt"/>
                </a:rPr>
                <a:t>Melden </a:t>
              </a:r>
              <a:r>
                <a:rPr lang="de-de" sz="4000" dirty="0">
                  <a:latin typeface="+mj-lt"/>
                </a:rPr>
                <a:t>Sie sich für 3 aufeinander folgende Tage krank (bei längerer Krankmeldung ist ein ärztliches Attest erforderlich)</a:t>
              </a:r>
            </a:p>
            <a:p>
              <a:pPr lvl="1" algn="l">
                <a:defRPr sz="1800"/>
              </a:pPr>
              <a:endParaRPr lang="de-DE" sz="2400" i="1" dirty="0">
                <a:latin typeface="+mj-lt"/>
              </a:endParaRPr>
            </a:p>
            <a:p>
              <a:pPr lvl="1" algn="l">
                <a:defRPr sz="1800"/>
              </a:pPr>
              <a:endParaRPr lang="de-DE" sz="2400" i="1" dirty="0">
                <a:latin typeface="+mj-lt"/>
              </a:endParaRPr>
            </a:p>
            <a:p>
              <a:pPr lvl="1" algn="l">
                <a:defRPr sz="1800"/>
              </a:pPr>
              <a:r>
                <a:rPr lang="de-de" sz="4000" i="1" dirty="0">
                  <a:latin typeface="+mj-lt"/>
                </a:rPr>
                <a:t>Nutzen Sie Ihre Krankenversicherung</a:t>
              </a:r>
            </a:p>
            <a:p>
              <a:pPr marL="571500" lvl="1" indent="-571500" algn="l">
                <a:buFont typeface="Arial" panose="020B0604020202020204" pitchFamily="34" charset="0"/>
                <a:buChar char="•"/>
                <a:defRPr sz="1800"/>
              </a:pPr>
              <a:r>
                <a:rPr lang="de-de" sz="4000" dirty="0" smtClean="0">
                  <a:latin typeface="+mj-lt"/>
                </a:rPr>
                <a:t>Fragen </a:t>
              </a:r>
              <a:r>
                <a:rPr lang="de-de" sz="4000" dirty="0">
                  <a:latin typeface="+mj-lt"/>
                </a:rPr>
                <a:t>Sie nach, welche Behandlungen Ihre Versicherung abdeckt</a:t>
              </a:r>
            </a:p>
            <a:p>
              <a:pPr marL="571500" lvl="1" indent="-571500" algn="l">
                <a:buFont typeface="Arial" panose="020B0604020202020204" pitchFamily="34" charset="0"/>
                <a:buChar char="•"/>
                <a:defRPr sz="1800"/>
              </a:pPr>
              <a:r>
                <a:rPr lang="de-de" sz="4000" dirty="0">
                  <a:latin typeface="+mj-lt"/>
                </a:rPr>
                <a:t>Finden Sie Therapeuten über Ihre Versicherung</a:t>
              </a:r>
            </a:p>
            <a:p>
              <a:pPr marL="571500" lvl="1" indent="-571500" algn="l">
                <a:buFont typeface="Arial" panose="020B0604020202020204" pitchFamily="34" charset="0"/>
                <a:buChar char="•"/>
                <a:defRPr sz="1800"/>
              </a:pPr>
              <a:r>
                <a:rPr lang="de-de" sz="4000" dirty="0">
                  <a:latin typeface="+mj-lt"/>
                </a:rPr>
                <a:t>Nutzen Sie den Terminservice Ihrer Versicherung</a:t>
              </a:r>
            </a:p>
            <a:p>
              <a:pPr marL="571500" lvl="1" indent="-571500" algn="l">
                <a:buFont typeface="Arial" panose="020B0604020202020204" pitchFamily="34" charset="0"/>
                <a:buChar char="•"/>
                <a:defRPr sz="1800"/>
              </a:pPr>
              <a:endParaRPr lang="de-de" sz="4000" dirty="0" smtClean="0">
                <a:latin typeface="+mj-lt"/>
              </a:endParaRPr>
            </a:p>
            <a:p>
              <a:pPr lvl="1" indent="0" algn="l">
                <a:defRPr sz="1800"/>
              </a:pPr>
              <a:r>
                <a:rPr lang="de-de" sz="4000" dirty="0" smtClean="0">
                  <a:latin typeface="+mj-lt"/>
                </a:rPr>
                <a:t>    Weiterführende </a:t>
              </a:r>
              <a:r>
                <a:rPr lang="de-de" sz="4000" dirty="0">
                  <a:latin typeface="+mj-lt"/>
                </a:rPr>
                <a:t>Informationen finden Sie im </a:t>
              </a:r>
              <a:endParaRPr lang="de-de" sz="4000" dirty="0" smtClean="0">
                <a:latin typeface="+mj-lt"/>
              </a:endParaRPr>
            </a:p>
            <a:p>
              <a:pPr lvl="1" indent="0" algn="l">
                <a:defRPr sz="1800"/>
              </a:pPr>
              <a:r>
                <a:rPr lang="de-de" sz="4000" dirty="0" smtClean="0">
                  <a:latin typeface="+mj-lt"/>
                </a:rPr>
                <a:t>    MHAW-Leitfaden </a:t>
              </a:r>
              <a:r>
                <a:rPr lang="de-de" sz="4000" dirty="0">
                  <a:latin typeface="+mj-lt"/>
                </a:rPr>
                <a:t>zur Soforthilfe</a:t>
              </a:r>
            </a:p>
          </p:txBody>
        </p:sp>
        <p:pic>
          <p:nvPicPr>
            <p:cNvPr id="1060" name="Picture 36" descr="Résultat de recherche d'images pour &quot;phone icon transparent&quot;">
              <a:extLst>
                <a:ext uri="{FF2B5EF4-FFF2-40B4-BE49-F238E27FC236}">
                  <a16:creationId xmlns:a16="http://schemas.microsoft.com/office/drawing/2014/main" id="{A0646C6E-85D5-5041-A59F-EB26A81348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78199" y="15314281"/>
              <a:ext cx="1463442" cy="14634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2" name="Picture 38" descr="Résultat de recherche d'images pour &quot;counseling icon transparent&quot;">
              <a:extLst>
                <a:ext uri="{FF2B5EF4-FFF2-40B4-BE49-F238E27FC236}">
                  <a16:creationId xmlns:a16="http://schemas.microsoft.com/office/drawing/2014/main" id="{1E7CC61A-41E1-F94D-B9B5-74528F9A0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97299" y="23298535"/>
              <a:ext cx="1500929" cy="15009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4" name="Picture 40" descr="Résultat de recherche d'images pour &quot;sick leave icon transparent&quot;">
              <a:extLst>
                <a:ext uri="{FF2B5EF4-FFF2-40B4-BE49-F238E27FC236}">
                  <a16:creationId xmlns:a16="http://schemas.microsoft.com/office/drawing/2014/main" id="{A1EB3746-FDFA-6749-8954-E3E5CC1BF0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46870" y="29900468"/>
              <a:ext cx="1269786" cy="10285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6" name="Picture 42" descr="Résultat de recherche d'images pour &quot;health insurance card icon transparent&quot;">
              <a:extLst>
                <a:ext uri="{FF2B5EF4-FFF2-40B4-BE49-F238E27FC236}">
                  <a16:creationId xmlns:a16="http://schemas.microsoft.com/office/drawing/2014/main" id="{00380BC8-3D52-6E47-A434-FB16805549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8228" y="32670009"/>
              <a:ext cx="1636365" cy="13663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7" name="Shape 34">
              <a:extLst>
                <a:ext uri="{FF2B5EF4-FFF2-40B4-BE49-F238E27FC236}">
                  <a16:creationId xmlns:a16="http://schemas.microsoft.com/office/drawing/2014/main" id="{8C7D8AB6-902A-A343-9D32-4AB4C689E8F9}"/>
                </a:ext>
              </a:extLst>
            </p:cNvPr>
            <p:cNvSpPr/>
            <p:nvPr/>
          </p:nvSpPr>
          <p:spPr>
            <a:xfrm>
              <a:off x="21233485" y="40451208"/>
              <a:ext cx="7102781" cy="270549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9504" tIns="59504" rIns="59504" bIns="59504">
              <a:spAutoFit/>
            </a:bodyPr>
            <a:lstStyle/>
            <a:p>
              <a:pPr lvl="1" algn="l">
                <a:defRPr sz="1800"/>
              </a:pPr>
              <a:r>
                <a:rPr lang="de-de" sz="1800" dirty="0"/>
                <a:t>10: https://www.apa.org/monitor/2012/07-08/ce-corner</a:t>
              </a:r>
            </a:p>
            <a:p>
              <a:pPr lvl="1" algn="l">
                <a:defRPr sz="1800"/>
              </a:pPr>
              <a:r>
                <a:rPr lang="de-de" sz="1800" dirty="0"/>
                <a:t>11: https://www.mindful.org/mindfulness-how-to-do-it/</a:t>
              </a:r>
            </a:p>
            <a:p>
              <a:pPr lvl="1" algn="l">
                <a:defRPr sz="1800"/>
              </a:pPr>
              <a:r>
                <a:rPr lang="de-de" sz="1800" dirty="0"/>
                <a:t>12: https://www.uofmhealth.org/health-library/uz2255</a:t>
              </a:r>
            </a:p>
            <a:p>
              <a:pPr lvl="1" algn="l">
                <a:defRPr sz="1800"/>
              </a:pPr>
              <a:r>
                <a:rPr lang="de-de" sz="1800" dirty="0"/>
                <a:t>13: http://bit.ly/2XGEWV6</a:t>
              </a:r>
            </a:p>
            <a:p>
              <a:pPr lvl="1" algn="l">
                <a:defRPr sz="1800"/>
              </a:pPr>
              <a:r>
                <a:rPr lang="de-de" sz="1800" dirty="0"/>
                <a:t>14: http://bit.ly/2Xg5ubn</a:t>
              </a:r>
            </a:p>
            <a:p>
              <a:pPr lvl="1" algn="l">
                <a:defRPr sz="1800"/>
              </a:pPr>
              <a:r>
                <a:rPr lang="de-de" sz="1800" dirty="0"/>
                <a:t>15: http://bit.ly/2NnRwEL</a:t>
              </a:r>
            </a:p>
            <a:p>
              <a:pPr lvl="1" algn="l">
                <a:defRPr sz="1800"/>
              </a:pPr>
              <a:endParaRPr lang="de-DE" sz="6000" b="1" dirty="0">
                <a:latin typeface="+mj-lt"/>
              </a:endParaRPr>
            </a:p>
          </p:txBody>
        </p:sp>
      </p:grpSp>
      <p:sp>
        <p:nvSpPr>
          <p:cNvPr id="4" name="Rechteck 3"/>
          <p:cNvSpPr/>
          <p:nvPr/>
        </p:nvSpPr>
        <p:spPr>
          <a:xfrm>
            <a:off x="30428" y="17681270"/>
            <a:ext cx="164592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indent="0">
              <a:defRPr sz="1800"/>
            </a:pPr>
            <a:r>
              <a:rPr lang="de-de" sz="4000" dirty="0">
                <a:latin typeface="+mj-lt"/>
              </a:rPr>
              <a:t>Weiterführende Informationen </a:t>
            </a:r>
            <a:endParaRPr lang="de-de" sz="4000" dirty="0" smtClean="0">
              <a:latin typeface="+mj-lt"/>
            </a:endParaRPr>
          </a:p>
          <a:p>
            <a:pPr lvl="1" indent="0">
              <a:defRPr sz="1800"/>
            </a:pPr>
            <a:r>
              <a:rPr lang="de-de" sz="4000" dirty="0" smtClean="0">
                <a:latin typeface="+mj-lt"/>
              </a:rPr>
              <a:t>finden </a:t>
            </a:r>
            <a:r>
              <a:rPr lang="de-de" sz="4000" dirty="0">
                <a:latin typeface="+mj-lt"/>
              </a:rPr>
              <a:t>Sie im </a:t>
            </a:r>
            <a:r>
              <a:rPr lang="de-de" sz="4000" dirty="0" smtClean="0">
                <a:latin typeface="+mj-lt"/>
              </a:rPr>
              <a:t>Fact Sheet</a:t>
            </a:r>
            <a:endParaRPr lang="de-de" sz="4000" dirty="0">
              <a:latin typeface="+mj-lt"/>
            </a:endParaRPr>
          </a:p>
        </p:txBody>
      </p:sp>
      <p:sp>
        <p:nvSpPr>
          <p:cNvPr id="149" name="Rechteck 148"/>
          <p:cNvSpPr/>
          <p:nvPr/>
        </p:nvSpPr>
        <p:spPr>
          <a:xfrm>
            <a:off x="0" y="36556544"/>
            <a:ext cx="169700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>
              <a:defRPr sz="1800"/>
            </a:pPr>
            <a:r>
              <a:rPr lang="de-de" sz="3000" dirty="0">
                <a:latin typeface="+mj-lt"/>
              </a:rPr>
              <a:t>Weiterführende </a:t>
            </a:r>
            <a:r>
              <a:rPr lang="de-de" sz="3000" dirty="0" smtClean="0">
                <a:latin typeface="+mj-lt"/>
              </a:rPr>
              <a:t>Informationen finden Sie </a:t>
            </a:r>
          </a:p>
          <a:p>
            <a:pPr lvl="1" indent="0">
              <a:defRPr sz="1800"/>
            </a:pPr>
            <a:r>
              <a:rPr lang="de-de" sz="3000" dirty="0" smtClean="0">
                <a:latin typeface="+mj-lt"/>
              </a:rPr>
              <a:t>in den Selbsthilfe Dokumenten</a:t>
            </a:r>
            <a:endParaRPr lang="de-de" sz="3000" dirty="0">
              <a:latin typeface="+mj-lt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59504" tIns="59504" rIns="59504" bIns="59504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9504" tIns="59504" rIns="59504" bIns="59504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59504" tIns="59504" rIns="59504" bIns="59504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9504" tIns="59504" rIns="59504" bIns="59504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490</Words>
  <Application>Microsoft Office PowerPoint</Application>
  <PresentationFormat>Benutzerdefiniert</PresentationFormat>
  <Paragraphs>78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Helvetica</vt:lpstr>
      <vt:lpstr>Helvetica Neue</vt:lpstr>
      <vt:lpstr>Times New Roman</vt:lpstr>
      <vt:lpstr>Default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Charlotte Scheinpflug</dc:creator>
  <cp:lastModifiedBy>Charlotte Scheinpflug</cp:lastModifiedBy>
  <cp:revision>28</cp:revision>
  <dcterms:modified xsi:type="dcterms:W3CDTF">2019-09-24T06:57:11Z</dcterms:modified>
</cp:coreProperties>
</file>